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89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74"/>
    <p:restoredTop sz="74389"/>
  </p:normalViewPr>
  <p:slideViewPr>
    <p:cSldViewPr snapToGrid="0">
      <p:cViewPr varScale="1">
        <p:scale>
          <a:sx n="100" d="100"/>
          <a:sy n="100" d="100"/>
        </p:scale>
        <p:origin x="1548" y="90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presProps" Target="presProps.xml"  /><Relationship Id="rId32" Type="http://schemas.openxmlformats.org/officeDocument/2006/relationships/viewProps" Target="viewProps.xml"  /><Relationship Id="rId33" Type="http://schemas.openxmlformats.org/officeDocument/2006/relationships/theme" Target="theme/theme1.xml"  /><Relationship Id="rId34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/>
            </a:pPr>
            <a:fld id="{18F64B60-A19B-4EC0-AC20-2A4B1383DCB4}" type="datetime1">
              <a:rPr lang="ko-KR" altLang="en-US"/>
              <a:pPr lvl="0">
                <a:defRPr lang="ko-KR"/>
              </a:pPr>
              <a:t>2020-11-25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 lang="ko-KR"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 lang="ko-KR"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 lang="ko-KR"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 lang="ko-KR"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/>
            </a:pPr>
            <a:fld id="{B9F4E32A-E2FB-4F53-A3E7-3C5EA5F3C60C}" type="slidenum">
              <a:rPr lang="ko-KR" altLang="en-US"/>
              <a:pPr lvl="0">
                <a:defRPr lang="ko-KR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/>
            </a:pPr>
            <a:fld id="{B9F4E32A-E2FB-4F53-A3E7-3C5EA5F3C60C}" type="slidenum">
              <a:rPr lang="en-US" altLang="en-US"/>
              <a:pPr lvl="0">
                <a:defRPr lang="ko-KR"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/>
              <a:t>---</a:t>
            </a:r>
            <a:r>
              <a:rPr lang="ko-KR" altLang="en-US"/>
              <a:t>카카오 </a:t>
            </a:r>
            <a:r>
              <a:rPr lang="en-US" altLang="ko-KR"/>
              <a:t>API </a:t>
            </a:r>
            <a:r>
              <a:rPr lang="ko-KR" altLang="en-US"/>
              <a:t>로그인</a:t>
            </a:r>
            <a:r>
              <a:rPr lang="en-US" altLang="ko-KR"/>
              <a:t>---</a:t>
            </a:r>
            <a:endParaRPr lang="en-US" altLang="ko-KR"/>
          </a:p>
          <a:p>
            <a:pPr marL="0" indent="0" algn="just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카카오 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API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를 사용하기 위한 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Adapter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를 정의한다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lang="en-US" altLang="ko-KR" sz="1800" kern="0" spc="5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just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AuthType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으로 로그인 하는 방식을 지정한다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lang="en-US" altLang="ko-KR" sz="1800" kern="0" spc="5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just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KAKAO_ACCOUNT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로 지정하여 웹 뷰를 통해 카카오 계정 연결을 제공한다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lang="ko-KR" altLang="en-US" sz="1800" kern="0" spc="5">
              <a:solidFill>
                <a:srgbClr val="000000"/>
              </a:solidFill>
              <a:latin typeface="바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/>
            </a:pPr>
            <a:fld id="{B9F4E32A-E2FB-4F53-A3E7-3C5EA5F3C60C}" type="slidenum">
              <a:rPr lang="en-US" altLang="en-US"/>
              <a:pPr lvl="0">
                <a:defRPr lang="ko-KR"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/>
            </a:pPr>
            <a:fld id="{B9F4E32A-E2FB-4F53-A3E7-3C5EA5F3C60C}" type="slidenum">
              <a:rPr lang="en-US" altLang="en-US"/>
              <a:pPr lvl="0">
                <a:defRPr lang="ko-KR"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/>
            </a:pPr>
            <a:r>
              <a:rPr lang="en-US" altLang="ko-KR"/>
              <a:t>--</a:t>
            </a:r>
            <a:r>
              <a:rPr lang="ko-KR" altLang="en-US"/>
              <a:t>다모임 기능</a:t>
            </a:r>
            <a:r>
              <a:rPr lang="en-US" altLang="ko-KR"/>
              <a:t>—</a:t>
            </a:r>
            <a:endParaRPr lang="en-US" altLang="ko-KR"/>
          </a:p>
          <a:p>
            <a:pPr lvl="0">
              <a:defRPr lang="ko-KR"/>
            </a:pPr>
            <a:r>
              <a:rPr lang="ko-KR" altLang="en-US"/>
              <a:t>다음으로 발표를 맡게된 </a:t>
            </a:r>
            <a:r>
              <a:rPr lang="en-US" altLang="ko-KR"/>
              <a:t>20143227</a:t>
            </a:r>
            <a:r>
              <a:rPr lang="ko-KR" altLang="en-US"/>
              <a:t> 이동준입니다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 lvl="0">
              <a:defRPr lang="ko-KR"/>
            </a:pPr>
            <a:r>
              <a:rPr lang="ko-KR" altLang="en-US"/>
              <a:t>저는 게시판 기능과 지도 기능에 대해서 설명드리겠습니다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 lang="ko-KR"/>
            </a:pPr>
            <a:r>
              <a:rPr lang="ko-KR" altLang="en-US"/>
              <a:t>게시판 기능은 데이터베이스에 값을 저장하거나</a:t>
            </a:r>
            <a:r>
              <a:rPr lang="en-US" altLang="ko-KR"/>
              <a:t>,</a:t>
            </a:r>
            <a:r>
              <a:rPr lang="ko-KR" altLang="en-US"/>
              <a:t> 값을 가지고 와서 어레이 리스트에 저장합니다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 lvl="0">
              <a:defRPr lang="ko-KR"/>
            </a:pPr>
            <a:r>
              <a:rPr lang="ko-KR" altLang="en-US"/>
              <a:t>그리고 그 값을 리스트뷰로 화면에 출력시키는 방식으로 게시글 작성</a:t>
            </a:r>
            <a:r>
              <a:rPr lang="en-US" altLang="ko-KR"/>
              <a:t>,</a:t>
            </a:r>
            <a:r>
              <a:rPr lang="ko-KR" altLang="en-US"/>
              <a:t> 조회</a:t>
            </a:r>
            <a:r>
              <a:rPr lang="en-US" altLang="ko-KR"/>
              <a:t>,</a:t>
            </a:r>
            <a:r>
              <a:rPr lang="ko-KR" altLang="en-US"/>
              <a:t> 삭제 기능을 구현했습니다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 lang="ko-KR"/>
            </a:pPr>
            <a:endParaRPr lang="ko-KR" altLang="en-US"/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게시판 기능에서 조회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작성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삭제 버튼을 누르면 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intent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를 통해서 화면이 넘어가고 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Array List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로 저장해놓은 게시판의 정보들을 화면에 출력시킨다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lang="en-US" altLang="ko-KR" sz="1800" kern="0" spc="5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 sz="1800" kern="0" spc="5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다모임 기능을 사용하기 위해서 사용자 인증을 거쳐야 한다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사용자 인증을 거치지 않은 사용자에 한해 해당 화면을 보여주도록 한다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lang="en-US" altLang="ko-KR" sz="1800" kern="0" spc="5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just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다모임 기능은 설정 탭에서 지역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시간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성별을 설정해야 하므로 설정값이 설정되어있지 않으면 “설정 창에서 다모임 설정을 지정해주세요”라고 보여준다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lang="en-US" altLang="ko-KR" sz="1800" kern="0" spc="5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just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설정에서 지정한 지역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시간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성별로 데이터베이스 객체를 실행한다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lang="en-US" altLang="ko-KR" sz="1800" kern="0" spc="5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게시글 중 하나를 클릭했을 때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글 제목을 통해 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DB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를 검색하여 나온 값들을 각 변수에 저장해 저장된 정보들을 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intent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로 넘겨준다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lang="en-US" altLang="ko-KR" sz="1800" kern="0" spc="5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onCreate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에서 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Intent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로 받은 값을 게시글 내용으로 출력한다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lang="en-US" altLang="ko-KR" sz="1800" kern="0" spc="5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just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다모임 게시판에서 모집 글을 작성할 때</a:t>
            </a:r>
            <a:endParaRPr lang="ko-KR" altLang="en-US" sz="1800" kern="0" spc="5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just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글을 작성하는 사용자의 이름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이메일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성별을 가져와서 사용한다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악의를 가진 사용자가 정보를 숨기고 글을 작성할 가능성이 있기때문에 수정하지 못하게 함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lang="en-US" altLang="ko-KR" sz="1800" kern="0" spc="5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just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글을 작성하고 완료 버튼을 클릭하면 글 내용과 제목을 함께 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DB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로 넘겨 저장합니다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lang="en-US" altLang="ko-KR" sz="1800" kern="0" spc="5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>
              <a:defRPr lang="ko-KR"/>
            </a:pPr>
            <a:endParaRPr lang="en-US" altLang="ko-KR" sz="1800" kern="0" spc="5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/>
            </a:pPr>
            <a:fld id="{B9F4E32A-E2FB-4F53-A3E7-3C5EA5F3C60C}" type="slidenum">
              <a:rPr lang="en-US" altLang="en-US"/>
              <a:pPr lvl="0">
                <a:defRPr lang="ko-KR"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/>
            </a:pPr>
            <a:r>
              <a:rPr lang="ko-KR" altLang="en-US"/>
              <a:t>왼쪽부터 게시글 작성</a:t>
            </a:r>
            <a:r>
              <a:rPr lang="en-US" altLang="ko-KR"/>
              <a:t>,</a:t>
            </a:r>
            <a:r>
              <a:rPr lang="ko-KR" altLang="en-US"/>
              <a:t> 게시글 목록</a:t>
            </a:r>
            <a:r>
              <a:rPr lang="en-US" altLang="ko-KR"/>
              <a:t>,</a:t>
            </a:r>
            <a:r>
              <a:rPr lang="ko-KR" altLang="en-US"/>
              <a:t> 게시글 조회 화면입니다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 lang="ko-KR"/>
            </a:pPr>
            <a:r>
              <a:rPr lang="ko-KR" altLang="en-US"/>
              <a:t>게시글을 작성하면 이와 같이 게시글 목록에 출력되고</a:t>
            </a:r>
            <a:r>
              <a:rPr lang="en-US" altLang="ko-KR"/>
              <a:t>,</a:t>
            </a:r>
            <a:r>
              <a:rPr lang="ko-KR" altLang="en-US"/>
              <a:t> </a:t>
            </a:r>
            <a:endParaRPr lang="ko-KR" altLang="en-US"/>
          </a:p>
          <a:p>
            <a:pPr lvl="0">
              <a:defRPr lang="ko-KR"/>
            </a:pPr>
            <a:r>
              <a:rPr lang="ko-KR" altLang="en-US"/>
              <a:t>해당 게시글을 클릭하면 다음과 같이 작성한 게시글을 볼 수 있습니다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/>
            </a:pPr>
            <a:fld id="{B9F4E32A-E2FB-4F53-A3E7-3C5EA5F3C60C}" type="slidenum">
              <a:rPr lang="en-US" altLang="en-US"/>
              <a:pPr lvl="0">
                <a:defRPr lang="ko-KR"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/>
            </a:pPr>
            <a:r>
              <a:rPr lang="ko-KR" altLang="en-US"/>
              <a:t>다음은 게시글 삭제 화면입니다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 lang="ko-KR"/>
            </a:pPr>
            <a:r>
              <a:rPr lang="ko-KR" altLang="en-US"/>
              <a:t>우측하단에 게시글 삭제를 클릭하면 본인이 작성한 게시글 목록을 볼 수 있습니다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 lang="ko-KR"/>
            </a:pPr>
            <a:r>
              <a:rPr lang="ko-KR" altLang="en-US"/>
              <a:t>여기서 삭제하고 싶은 게시글을 클릭하면 팝업이 띄워지고</a:t>
            </a:r>
            <a:r>
              <a:rPr lang="en-US" altLang="ko-KR"/>
              <a:t>,</a:t>
            </a:r>
            <a:r>
              <a:rPr lang="ko-KR" altLang="en-US"/>
              <a:t> 팝업에서 삭제 버튼을 클릭하면 게시글 목록에서 해당 게시글을 삭제할 수 있습니다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/>
            </a:pPr>
            <a:fld id="{B9F4E32A-E2FB-4F53-A3E7-3C5EA5F3C60C}" type="slidenum">
              <a:rPr lang="en-US" altLang="en-US"/>
              <a:pPr lvl="0">
                <a:defRPr lang="ko-KR"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--- 관광 정보 지도---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다음은 관광지 정보를 볼 수 있는 지도 기능입니다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 lang="ko-KR" altLang="en-US"/>
            </a:pPr>
            <a:r>
              <a:rPr lang="ko-KR" altLang="en-US"/>
              <a:t>지도 출력은 구글맵을 사용했고</a:t>
            </a:r>
            <a:r>
              <a:rPr lang="en-US" altLang="ko-KR"/>
              <a:t>,</a:t>
            </a:r>
            <a:r>
              <a:rPr lang="ko-KR" altLang="en-US"/>
              <a:t> 관광지 정보는 데이터베이스에 저장시켜 지도에 있는 마커를 통해 출력했습니다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 lang="ko-KR" altLang="en-US"/>
            </a:pPr>
            <a:endParaRPr lang="en-US" altLang="ko-KR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CustomInfoWindowAdapter 클래스로부터 관광지의 정보를 받은 recommend 클래스에서 지도에서 팝업을 띄워 관광지의 정보를 출력시킨다.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-----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onMapReady() 함수에서 구글 맵 객체를 불러 지도를 화면에 출력하게 하고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5~7줄에서 Bundle 객체로 MainPage.java에 있는 현재 위치정보를 가지고 온다. 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13~26줄에서 데이터베이스에 있는 관광지의 정보들과 현재 위치정보를 Array List에 저장시키고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29~42줄에서 Array List에 있는 정보들로 지도에 마커를 출력시킨다.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3줄에서 버튼의 익명클래스를 생성하여 이벤트 리스너로 만들고 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해당 이벤트가 발생하면 만들어둔 팝업 레이아웃이 출력된다.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/>
            </a:pPr>
            <a:fld id="{B9F4E32A-E2FB-4F53-A3E7-3C5EA5F3C60C}" type="slidenum">
              <a:rPr lang="en-US" altLang="en-US"/>
              <a:pPr lvl="0">
                <a:defRPr lang="ko-KR"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--- 관광 정보 지도---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처음에 지도를 열면 현재 위치를 나타내는 마커로 카메라가 이동하게 됩니다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 lang="ko-KR" altLang="en-US"/>
            </a:pPr>
            <a:r>
              <a:rPr lang="ko-KR" altLang="en-US"/>
              <a:t>그 다음 사용자가 마커를 클릭하면 해당 관광지의 정보가 볼 수 있습니다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 lang="ko-KR" altLang="en-US"/>
            </a:pPr>
            <a:r>
              <a:rPr lang="ko-KR" altLang="en-US"/>
              <a:t>추가로 관광지의 주제별로 마커의 색깔을 다르게 해서 사용자가 원하는 관광지의 정보를 쉽게 볼 수 있습니다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 lang="ko-KR" altLang="en-US"/>
            </a:pPr>
            <a:r>
              <a:rPr lang="ko-KR" altLang="en-US"/>
              <a:t>이에 따라서</a:t>
            </a:r>
            <a:r>
              <a:rPr lang="en-US" altLang="ko-KR"/>
              <a:t>,</a:t>
            </a:r>
            <a:r>
              <a:rPr lang="ko-KR" altLang="en-US"/>
              <a:t> 좌측 상단에 물음표 버튼을 클릭하면 마커 색깔에 따른 관광지 주제를 알 수 있는 도움말 팝업이 띄워집니다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CustomInfoWindowAdapter 클래스로부터 관광지의 정보를 받은 recommend 클래스에서 지도에서 팝업을 띄워 관광지의 정보를 출력시킨다.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-----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onMapReady() 함수에서 구글 맵 객체를 불러 지도를 화면에 출력하게 하고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5~7줄에서 Bundle 객체로 MainPage.java에 있는 현재 위치정보를 가지고 온다. 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13~26줄에서 데이터베이스에 있는 관광지의 정보들과 현재 위치정보를 Array List에 저장시키고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29~42줄에서 Array List에 있는 정보들로 지도에 마커를 출력시킨다.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3줄에서 버튼의 익명클래스를 생성하여 이벤트 리스너로 만들고 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해당 이벤트가 발생하면 만들어둔 팝업 레이아웃이 출력된다.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/>
            </a:pPr>
            <a:fld id="{B9F4E32A-E2FB-4F53-A3E7-3C5EA5F3C60C}" type="slidenum">
              <a:rPr lang="en-US" altLang="en-US"/>
              <a:pPr lvl="0">
                <a:defRPr lang="ko-KR"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/>
            </a:pPr>
            <a:r>
              <a:rPr lang="en-US" altLang="ko-KR"/>
              <a:t>--</a:t>
            </a:r>
            <a:r>
              <a:rPr lang="ko-KR" altLang="en-US"/>
              <a:t>투어패스</a:t>
            </a:r>
            <a:r>
              <a:rPr lang="en-US" altLang="ko-KR"/>
              <a:t>—</a:t>
            </a:r>
            <a:endParaRPr lang="en-US" altLang="ko-KR"/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Tourpass 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클래스에서 데이터베이스를 조회하여 로그인한 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ID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값의 투어패스 구매이력을 확인한 후 구매를 했다면 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QR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코드를 출력시킨다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lang="en-US" altLang="ko-KR" sz="1800" kern="0" spc="5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>
              <a:defRPr lang="ko-KR"/>
            </a:pPr>
            <a:endParaRPr lang="en-US" altLang="ko-KR"/>
          </a:p>
          <a:p>
            <a:pPr lvl="0">
              <a:defRPr lang="ko-KR"/>
            </a:pPr>
            <a:endParaRPr lang="en-US" altLang="ko-KR"/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AsyncTask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를 이용하여 투어패스를 가지고 있는지 확인을 하고 가지고 있다면 사용자의 고유번호를 전달 받는다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lang="en-US" altLang="ko-KR" sz="1800" kern="0" spc="5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 sz="1800" kern="0" spc="5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전달 받은 사용자의 데이터를 이용하여 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QR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코드를 생성하고 레이아웃에 출력한다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lang="en-US" altLang="ko-KR" sz="1800" kern="0" spc="5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ko-KR" altLang="en-US" sz="1800" kern="0" spc="5">
              <a:solidFill>
                <a:srgbClr val="000000"/>
              </a:solidFill>
              <a:latin typeface="바탕"/>
            </a:endParaRPr>
          </a:p>
          <a:p>
            <a:pPr lvl="0">
              <a:defRPr lang="ko-KR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/>
            </a:pPr>
            <a:fld id="{B9F4E32A-E2FB-4F53-A3E7-3C5EA5F3C60C}" type="slidenum">
              <a:rPr lang="en-US" altLang="en-US"/>
              <a:pPr lvl="0">
                <a:defRPr lang="ko-KR"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/>
            </a:pPr>
            <a:fld id="{B9F4E32A-E2FB-4F53-A3E7-3C5EA5F3C60C}" type="slidenum">
              <a:rPr lang="en-US" altLang="en-US"/>
              <a:pPr lvl="0">
                <a:defRPr lang="ko-KR"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/>
            </a:pPr>
            <a:r>
              <a:rPr lang="en-US" altLang="ko-KR"/>
              <a:t>--- </a:t>
            </a:r>
            <a:r>
              <a:rPr lang="ko-KR" altLang="en-US"/>
              <a:t>관광 정보 지도</a:t>
            </a:r>
            <a:r>
              <a:rPr lang="en-US" altLang="ko-KR"/>
              <a:t>---</a:t>
            </a:r>
            <a:endParaRPr lang="en-US" altLang="ko-KR"/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CustomInfoWindowAdapter 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클래스로부터 관광지의 정보를 받은 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recommend 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클래스에서 지도에서 팝업을 띄워 관광지의 정보를 출력시킨다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lang="en-US" altLang="ko-KR" sz="1800" kern="0" spc="5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>
              <a:defRPr lang="ko-KR"/>
            </a:pPr>
            <a:r>
              <a:rPr lang="en-US" altLang="ko-KR"/>
              <a:t>-----</a:t>
            </a:r>
            <a:endParaRPr lang="en-US" altLang="ko-KR"/>
          </a:p>
          <a:p>
            <a:pPr marL="0" indent="0" algn="just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onMapReady() 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함수에서 구글 맵 객체를 불러 지도를 화면에 출력하게 하고</a:t>
            </a:r>
            <a:endParaRPr lang="ko-KR" altLang="en-US" sz="1800" kern="0" spc="5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just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5~7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줄에서 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Bundle 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객체로 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MainPage.java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에 있는 현재 위치정보를 가지고 온다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endParaRPr lang="en-US" altLang="ko-KR" sz="1800" kern="0" spc="5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just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13~26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줄에서 데이터베이스에 있는 관광지의 정보들과 현재 위치정보를 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Array List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에 저장시키고</a:t>
            </a:r>
            <a:endParaRPr lang="ko-KR" altLang="en-US" sz="1800" kern="0" spc="5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just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29~42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줄에서 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Array List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에 있는 정보들로 지도에 마커를 출력시킨다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lang="en-US" altLang="ko-KR" sz="1800" kern="0" spc="5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>
              <a:defRPr lang="ko-KR"/>
            </a:pPr>
            <a:endParaRPr lang="en-US" altLang="ko-KR"/>
          </a:p>
          <a:p>
            <a:pPr marL="0" indent="0" algn="just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3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줄에서 버튼의 익명클래스를 생성하여 이벤트 리스너로 만들고 </a:t>
            </a:r>
            <a:endParaRPr lang="ko-KR" altLang="en-US" sz="1800" kern="0" spc="5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just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해당 이벤트가 발생하면 만들어둔 팝업 레이아웃이 출력된다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lang="en-US" altLang="ko-KR" sz="1800" kern="0" spc="5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>
              <a:defRPr lang="ko-KR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/>
            </a:pPr>
            <a:fld id="{B9F4E32A-E2FB-4F53-A3E7-3C5EA5F3C60C}" type="slidenum">
              <a:rPr lang="en-US" altLang="en-US"/>
              <a:pPr lvl="0">
                <a:defRPr lang="ko-KR"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/>
            </a:pPr>
            <a:fld id="{B9F4E32A-E2FB-4F53-A3E7-3C5EA5F3C60C}" type="slidenum">
              <a:rPr lang="en-US" altLang="en-US"/>
              <a:pPr lvl="0">
                <a:defRPr lang="ko-KR"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/>
            </a:pPr>
            <a:fld id="{B9F4E32A-E2FB-4F53-A3E7-3C5EA5F3C60C}" type="slidenum">
              <a:rPr lang="en-US" altLang="en-US"/>
              <a:pPr lvl="0">
                <a:defRPr lang="ko-KR"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/>
            </a:pPr>
            <a:fld id="{B9F4E32A-E2FB-4F53-A3E7-3C5EA5F3C60C}" type="slidenum">
              <a:rPr lang="en-US" altLang="en-US"/>
              <a:pPr lvl="0">
                <a:defRPr lang="ko-KR"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/>
            </a:pPr>
            <a:fld id="{B9F4E32A-E2FB-4F53-A3E7-3C5EA5F3C60C}" type="slidenum">
              <a:rPr lang="en-US" altLang="en-US"/>
              <a:pPr lvl="0">
                <a:defRPr lang="ko-KR"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/>
            </a:pPr>
            <a:r>
              <a:rPr lang="en-US" altLang="ko-KR"/>
              <a:t>-- </a:t>
            </a:r>
            <a:r>
              <a:rPr lang="ko-KR" altLang="en-US"/>
              <a:t>푸시 알림 시스템</a:t>
            </a:r>
            <a:r>
              <a:rPr lang="en-US" altLang="ko-KR"/>
              <a:t>---</a:t>
            </a:r>
            <a:endParaRPr lang="en-US" altLang="ko-KR"/>
          </a:p>
          <a:p>
            <a:pPr marL="0" indent="0" algn="just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FirebaseMessagingService 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클래스를 상속받아 파이어베이스 클라우드 메시지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(FCM) 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서비스를 사용를 사용한다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endParaRPr lang="en-US" altLang="ko-KR" sz="1800" kern="0" spc="5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just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UndeadService 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클래스는 프로그램이 죽었을 때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재부팅 했을 때 등의 상황에서도 서비스가 실행되도록 한다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lang="en-US" altLang="ko-KR" sz="1800" kern="0" spc="5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just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AlarmReceiver 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클래스는 푸시 알림이 왔을 때 메시지를 받아 사용자에게 알려주는 역할을 한다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lang="en-US" altLang="ko-KR" sz="1800" kern="0" spc="5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>
              <a:defRPr lang="ko-KR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/>
            </a:pPr>
            <a:fld id="{B9F4E32A-E2FB-4F53-A3E7-3C5EA5F3C60C}" type="slidenum">
              <a:rPr lang="en-US" altLang="en-US"/>
              <a:pPr lvl="0">
                <a:defRPr lang="ko-KR"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/>
            </a:pPr>
            <a:fld id="{B9F4E32A-E2FB-4F53-A3E7-3C5EA5F3C60C}" type="slidenum">
              <a:rPr lang="en-US" altLang="en-US"/>
              <a:pPr lvl="0">
                <a:defRPr lang="ko-KR"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/>
            </a:pPr>
            <a:fld id="{B9F4E32A-E2FB-4F53-A3E7-3C5EA5F3C60C}" type="slidenum">
              <a:rPr lang="en-US" altLang="en-US"/>
              <a:pPr lvl="0">
                <a:defRPr lang="ko-KR"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/>
            </a:pPr>
            <a:r>
              <a:rPr lang="en-US" altLang="ko-KR"/>
              <a:t>--- AR </a:t>
            </a:r>
            <a:r>
              <a:rPr lang="ko-KR" altLang="en-US"/>
              <a:t>기능</a:t>
            </a:r>
            <a:r>
              <a:rPr lang="en-US" altLang="ko-KR"/>
              <a:t>---</a:t>
            </a:r>
            <a:endParaRPr lang="en-US" altLang="ko-KR"/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AR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기능을 실행시키면 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UnityPlayerActivity 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클래스를 실행시키고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유니티 뷰포리아 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AR SDK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를 사용하여 안드로이드에서 카메라로 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AR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기능을 사용할 수 있게 한다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lang="en-US" altLang="ko-KR" sz="1800" kern="0" spc="5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>
              <a:defRPr lang="ko-KR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/>
            </a:pPr>
            <a:fld id="{B9F4E32A-E2FB-4F53-A3E7-3C5EA5F3C60C}" type="slidenum">
              <a:rPr lang="en-US" altLang="en-US"/>
              <a:pPr lvl="0">
                <a:defRPr lang="ko-KR"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회원가입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로그인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PW 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찾기</a:t>
            </a:r>
            <a:endParaRPr lang="ko-KR" altLang="en-US" sz="1800" kern="0" spc="5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메인페이지에서 회원가입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로그인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, PW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찾기 버튼을 클릭하면 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intent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를 통해서 각각의 화면으로 넘어간다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lang="en-US" altLang="ko-KR" sz="1800" kern="0" spc="5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먼저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안드로이드에서 회원가입 폼을 만들고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회원가입 버튼을 클릭 시 작성된 정보를 웹 서버로 전달하는 코드를 작성했습니다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lang="en-US" altLang="ko-KR" sz="1800" kern="0" spc="5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그리고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웹서버와 연결하고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데이터를 주고받는 부분을 정의합니다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lang="en-US" altLang="ko-KR" sz="1800" kern="0" spc="5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웹 서버에서 전달받은 값으로 쿼리문을 작성하여 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DB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로 넘기고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회원가입이 마무리된다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lang="en-US" altLang="ko-KR" sz="1800" kern="0" spc="5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--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로그인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—</a:t>
            </a:r>
            <a:endParaRPr lang="en-US" altLang="ko-KR" sz="1800" kern="0" spc="5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아이디와 비밀번호를 입력할 수 있는 에디트박스를 생성해두고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, ‘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로그인’ 버튼을 클릭하면 두 에디트박스에 있는 아이디와 비밀번호 값이 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id, pass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에 저장된다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lang="en-US" altLang="ko-KR" sz="1800" kern="0" spc="5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회원가입과 마찬가지로 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id, pass 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값으로 인풋 파라메터를 생성하여 웹으로 넘겨준다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lang="en-US" altLang="ko-KR" sz="1800" kern="0" spc="5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just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웹에서 받은 값을 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resid, respw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로 저장하고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받은 값으로 쿼리를 생성하여 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DB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에서 실행시킨다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lang="en-US" altLang="ko-KR" sz="1800" kern="0" spc="5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just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결과가 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1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이 반환되면 로그인이 성공하게 되고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, 0 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또는 이외의 값이 나오면 실패로 처리한다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lang="en-US" altLang="ko-KR" sz="1800" kern="0" spc="5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just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--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비밀번호찾기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—</a:t>
            </a:r>
            <a:endParaRPr lang="en-US" altLang="ko-KR" sz="1800" kern="0" spc="5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just" defTabSz="914400" eaLnBrk="1" latinLnBrk="1" hangingPunct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사용자가 회원가입 시 입력한 이름과 전화번호를 입력하고 비밀번호 찾기 버튼을 클릭하면 이름은 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name, 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전화번호는 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num </a:t>
            </a: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변수에 저장되어 넘어간다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lang="en-US" altLang="ko-KR" sz="1800" kern="0" spc="5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just" defTabSz="914400" eaLnBrk="1" latinLnBrk="1" hangingPunct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이름과 전화번호로 파라메터 값을 생성하여 웹으로 넘겨준다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lang="en-US" altLang="ko-KR" sz="1800" kern="0" spc="5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just" defTabSz="914400" eaLnBrk="1" latinLnBrk="1" hangingPunct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웹에서 받은 값으로 쿼리문을 생성하여 실행한다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endParaRPr lang="en-US" altLang="ko-KR" sz="1800" kern="0" spc="5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just" defTabSz="914400" eaLnBrk="1" latinLnBrk="1" hangingPunct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800" kern="0" spc="5">
                <a:solidFill>
                  <a:srgbClr val="000000"/>
                </a:solidFill>
                <a:latin typeface="맑은 고딕"/>
                <a:ea typeface="맑은 고딕"/>
              </a:rPr>
              <a:t>찾으려는 계정과 이름이 일치하는 비밀번호 값을 알려주고 없으면 “찾는 계정이 없습니다” 라는 메시지를 보여준다</a:t>
            </a:r>
            <a:r>
              <a:rPr lang="en-US" altLang="ko-KR" sz="1800" kern="0" spc="5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lang="en-US" altLang="ko-KR" sz="1800" kern="0" spc="5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just" defTabSz="914400" eaLnBrk="1" latinLnBrk="1" hangingPunct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ko-KR" altLang="en-US" sz="1800" kern="0" spc="5">
              <a:solidFill>
                <a:srgbClr val="000000"/>
              </a:solidFill>
              <a:latin typeface="바탕"/>
            </a:endParaRPr>
          </a:p>
          <a:p>
            <a:pPr marL="0" lvl="0" indent="0" algn="just" defTabSz="914400" eaLnBrk="1" latinLnBrk="1" hangingPunct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ko-KR" altLang="en-US" sz="1800" kern="0" spc="5">
              <a:solidFill>
                <a:srgbClr val="000000"/>
              </a:solidFill>
              <a:latin typeface="바탕"/>
            </a:endParaRPr>
          </a:p>
          <a:p>
            <a:pPr marL="0" indent="0" algn="just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defRPr lang="ko-KR"/>
            </a:pPr>
            <a:endParaRPr lang="ko-KR" altLang="en-US" sz="1800" kern="0" spc="5">
              <a:solidFill>
                <a:srgbClr val="000000"/>
              </a:solidFill>
              <a:latin typeface="바탕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ko-KR" altLang="en-US" sz="1800" kern="0" spc="5">
              <a:solidFill>
                <a:srgbClr val="000000"/>
              </a:solidFill>
              <a:latin typeface="바탕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ko-KR" altLang="en-US" sz="1800" kern="0" spc="5">
              <a:solidFill>
                <a:srgbClr val="000000"/>
              </a:solidFill>
              <a:latin typeface="바탕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ko-KR" altLang="en-US" sz="1800" kern="0" spc="5">
              <a:solidFill>
                <a:srgbClr val="000000"/>
              </a:solidFill>
              <a:latin typeface="바탕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ko-KR" altLang="en-US" sz="1800" kern="0" spc="5">
              <a:solidFill>
                <a:srgbClr val="000000"/>
              </a:solidFill>
              <a:latin typeface="바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/>
            </a:pPr>
            <a:fld id="{B9F4E32A-E2FB-4F53-A3E7-3C5EA5F3C60C}" type="slidenum">
              <a:rPr lang="en-US" altLang="en-US"/>
              <a:pPr lvl="0">
                <a:defRPr lang="ko-KR"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47DA1-9543-4DEF-B2E1-EB6A0902FEB6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3FD70-87DF-4CC9-9C8E-77C959CBB2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630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47DA1-9543-4DEF-B2E1-EB6A0902FEB6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3FD70-87DF-4CC9-9C8E-77C959CBB2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580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47DA1-9543-4DEF-B2E1-EB6A0902FEB6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3FD70-87DF-4CC9-9C8E-77C959CBB2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821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47DA1-9543-4DEF-B2E1-EB6A0902FEB6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3FD70-87DF-4CC9-9C8E-77C959CBB2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194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47DA1-9543-4DEF-B2E1-EB6A0902FEB6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3FD70-87DF-4CC9-9C8E-77C959CBB2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168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47DA1-9543-4DEF-B2E1-EB6A0902FEB6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3FD70-87DF-4CC9-9C8E-77C959CBB2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026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47DA1-9543-4DEF-B2E1-EB6A0902FEB6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3FD70-87DF-4CC9-9C8E-77C959CBB2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249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47DA1-9543-4DEF-B2E1-EB6A0902FEB6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3FD70-87DF-4CC9-9C8E-77C959CBB2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812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47DA1-9543-4DEF-B2E1-EB6A0902FEB6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3FD70-87DF-4CC9-9C8E-77C959CBB2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13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47DA1-9543-4DEF-B2E1-EB6A0902FEB6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3FD70-87DF-4CC9-9C8E-77C959CBB2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472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47DA1-9543-4DEF-B2E1-EB6A0902FEB6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3FD70-87DF-4CC9-9C8E-77C959CBB2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97848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47DA1-9543-4DEF-B2E1-EB6A0902FEB6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3FD70-87DF-4CC9-9C8E-77C959CBB2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044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2.jpeg"  /><Relationship Id="rId4" Type="http://schemas.openxmlformats.org/officeDocument/2006/relationships/image" Target="../media/image3.jpeg"  /><Relationship Id="rId5" Type="http://schemas.openxmlformats.org/officeDocument/2006/relationships/image" Target="../media/image4.jpeg"  /><Relationship Id="rId6" Type="http://schemas.openxmlformats.org/officeDocument/2006/relationships/image" Target="../media/image5.jpeg"  /><Relationship Id="rId7" Type="http://schemas.openxmlformats.org/officeDocument/2006/relationships/image" Target="../media/image6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9.png"  /><Relationship Id="rId7" Type="http://schemas.openxmlformats.org/officeDocument/2006/relationships/image" Target="../media/image1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.png"  /><Relationship Id="rId4" Type="http://schemas.openxmlformats.org/officeDocument/2006/relationships/image" Target="../media/image2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.png"  /><Relationship Id="rId4" Type="http://schemas.openxmlformats.org/officeDocument/2006/relationships/image" Target="../media/image21.png"  /><Relationship Id="rId5" Type="http://schemas.openxmlformats.org/officeDocument/2006/relationships/image" Target="../media/image2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Relationship Id="rId6" Type="http://schemas.openxmlformats.org/officeDocument/2006/relationships/image" Target="../media/image2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.png"  /><Relationship Id="rId4" Type="http://schemas.openxmlformats.org/officeDocument/2006/relationships/image" Target="../media/image2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.png"  /><Relationship Id="rId4" Type="http://schemas.openxmlformats.org/officeDocument/2006/relationships/image" Target="../media/image27.png"  /><Relationship Id="rId5" Type="http://schemas.openxmlformats.org/officeDocument/2006/relationships/image" Target="../media/image28.png"  /><Relationship Id="rId6" Type="http://schemas.openxmlformats.org/officeDocument/2006/relationships/image" Target="../media/image29.png"  /><Relationship Id="rId7" Type="http://schemas.openxmlformats.org/officeDocument/2006/relationships/image" Target="../media/image30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.png"  /><Relationship Id="rId4" Type="http://schemas.openxmlformats.org/officeDocument/2006/relationships/image" Target="../media/image31.png"  /><Relationship Id="rId5" Type="http://schemas.openxmlformats.org/officeDocument/2006/relationships/image" Target="../media/image32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.png"  /><Relationship Id="rId4" Type="http://schemas.openxmlformats.org/officeDocument/2006/relationships/image" Target="../media/image33.png"  /><Relationship Id="rId5" Type="http://schemas.openxmlformats.org/officeDocument/2006/relationships/image" Target="../media/image34.png"  /><Relationship Id="rId6" Type="http://schemas.openxmlformats.org/officeDocument/2006/relationships/image" Target="../media/image35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.png"  /><Relationship Id="rId4" Type="http://schemas.openxmlformats.org/officeDocument/2006/relationships/image" Target="../media/image36.png"  /><Relationship Id="rId5" Type="http://schemas.openxmlformats.org/officeDocument/2006/relationships/image" Target="../media/image37.png"  /><Relationship Id="rId6" Type="http://schemas.openxmlformats.org/officeDocument/2006/relationships/image" Target="../media/image38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.png"  /><Relationship Id="rId4" Type="http://schemas.openxmlformats.org/officeDocument/2006/relationships/image" Target="../media/image39.png"  /><Relationship Id="rId5" Type="http://schemas.openxmlformats.org/officeDocument/2006/relationships/image" Target="../media/image40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.png"  /><Relationship Id="rId4" Type="http://schemas.openxmlformats.org/officeDocument/2006/relationships/image" Target="../media/image41.png"  /><Relationship Id="rId5" Type="http://schemas.openxmlformats.org/officeDocument/2006/relationships/image" Target="../media/image42.png"  /><Relationship Id="rId6" Type="http://schemas.openxmlformats.org/officeDocument/2006/relationships/image" Target="../media/image43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.png"  /><Relationship Id="rId4" Type="http://schemas.openxmlformats.org/officeDocument/2006/relationships/image" Target="../media/image44.png"  /><Relationship Id="rId5" Type="http://schemas.openxmlformats.org/officeDocument/2006/relationships/image" Target="../media/image4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.png"  /><Relationship Id="rId4" Type="http://schemas.openxmlformats.org/officeDocument/2006/relationships/image" Target="../media/image46.png"  /><Relationship Id="rId5" Type="http://schemas.openxmlformats.org/officeDocument/2006/relationships/image" Target="../media/image47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.png"  /><Relationship Id="rId4" Type="http://schemas.openxmlformats.org/officeDocument/2006/relationships/image" Target="../media/image48.png"  /><Relationship Id="rId5" Type="http://schemas.openxmlformats.org/officeDocument/2006/relationships/image" Target="../media/image49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.png"  /><Relationship Id="rId4" Type="http://schemas.openxmlformats.org/officeDocument/2006/relationships/image" Target="../media/image50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Relationship Id="rId3" Type="http://schemas.openxmlformats.org/officeDocument/2006/relationships/image" Target="../media/image51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Relationship Id="rId3" Type="http://schemas.openxmlformats.org/officeDocument/2006/relationships/hyperlink" Target="https://youtu.be/9JAh90bVqbY" TargetMode="External"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2.jpeg"  /><Relationship Id="rId4" Type="http://schemas.openxmlformats.org/officeDocument/2006/relationships/image" Target="../media/image3.jpeg"  /><Relationship Id="rId5" Type="http://schemas.openxmlformats.org/officeDocument/2006/relationships/image" Target="../media/image4.jpeg"  /><Relationship Id="rId6" Type="http://schemas.openxmlformats.org/officeDocument/2006/relationships/image" Target="../media/image5.jpeg"  /><Relationship Id="rId7" Type="http://schemas.openxmlformats.org/officeDocument/2006/relationships/image" Target="../media/image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.png"  /><Relationship Id="rId4" Type="http://schemas.openxmlformats.org/officeDocument/2006/relationships/image" Target="../media/image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.png"  /><Relationship Id="rId4" Type="http://schemas.openxmlformats.org/officeDocument/2006/relationships/image" Target="../media/image1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.png"  /><Relationship Id="rId4" Type="http://schemas.openxmlformats.org/officeDocument/2006/relationships/image" Target="../media/image1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.png"  /><Relationship Id="rId4" Type="http://schemas.openxmlformats.org/officeDocument/2006/relationships/image" Target="../media/image14.png"  /><Relationship Id="rId5" Type="http://schemas.openxmlformats.org/officeDocument/2006/relationships/image" Target="../media/image15.png"  /><Relationship Id="rId6" Type="http://schemas.openxmlformats.org/officeDocument/2006/relationships/image" Target="../media/image16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t="14720"/>
          <a:stretch>
            <a:fillRect/>
          </a:stretch>
        </p:blipFill>
        <p:spPr>
          <a:xfrm>
            <a:off x="0" y="1046243"/>
            <a:ext cx="6713316" cy="381660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1710035" y="6528669"/>
            <a:ext cx="34480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28</a:t>
            </a:r>
            <a:endParaRPr lang="en-US" altLang="ko-KR" sz="1100">
              <a:ln w="9525"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720327" y="6016605"/>
            <a:ext cx="344966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01</a:t>
            </a:r>
            <a:endParaRPr lang="ko-KR" altLang="en-US" sz="1100">
              <a:ln w="9525"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11860425" y="6315929"/>
            <a:ext cx="64770" cy="17502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276088" y="2539047"/>
            <a:ext cx="4161139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돋움체 Medium"/>
                <a:ea typeface="KoPub돋움체 Medium"/>
              </a:rPr>
              <a:t>WITH</a:t>
            </a:r>
            <a:r>
              <a:rPr lang="en-US" altLang="ko-KR" sz="480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돋움체 Bold"/>
                <a:ea typeface="KoPub돋움체 Bold"/>
              </a:rPr>
              <a:t> TRAVEL</a:t>
            </a:r>
            <a:endParaRPr lang="ko-KR" altLang="en-US" sz="480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돋움체 Bold"/>
              <a:ea typeface="KoPub돋움체 Bold"/>
            </a:endParaRPr>
          </a:p>
        </p:txBody>
      </p:sp>
      <p:pic>
        <p:nvPicPr>
          <p:cNvPr id="29" name="그림 28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7793316" y="4862849"/>
            <a:ext cx="1080000" cy="1080000"/>
          </a:xfrm>
          <a:prstGeom prst="rect">
            <a:avLst/>
          </a:prstGeom>
        </p:spPr>
      </p:pic>
      <p:pic>
        <p:nvPicPr>
          <p:cNvPr id="31" name="그림 30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9953316" y="4860407"/>
            <a:ext cx="1080000" cy="1080000"/>
          </a:xfrm>
          <a:prstGeom prst="rect">
            <a:avLst/>
          </a:prstGeom>
        </p:spPr>
      </p:pic>
      <p:pic>
        <p:nvPicPr>
          <p:cNvPr id="2048" name="그림 2047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6713316" y="4862849"/>
            <a:ext cx="1080000" cy="1080000"/>
          </a:xfrm>
          <a:prstGeom prst="rect">
            <a:avLst/>
          </a:prstGeom>
        </p:spPr>
      </p:pic>
      <p:pic>
        <p:nvPicPr>
          <p:cNvPr id="2049" name="그림 2048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8873316" y="4862849"/>
            <a:ext cx="1080000" cy="1080000"/>
          </a:xfrm>
          <a:prstGeom prst="rect">
            <a:avLst/>
          </a:prstGeom>
        </p:spPr>
      </p:pic>
      <p:cxnSp>
        <p:nvCxnSpPr>
          <p:cNvPr id="2052" name="직선 연결선 2051"/>
          <p:cNvCxnSpPr/>
          <p:nvPr/>
        </p:nvCxnSpPr>
        <p:spPr>
          <a:xfrm>
            <a:off x="1017362" y="5526130"/>
            <a:ext cx="467859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77516" y="122803"/>
            <a:ext cx="166744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여행이 가져다 주는 즐거움</a:t>
            </a:r>
            <a:endParaRPr lang="ko-KR" altLang="en-US" sz="1100"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cxnSp>
        <p:nvCxnSpPr>
          <p:cNvPr id="39" name="직선 연결선 38"/>
          <p:cNvCxnSpPr>
            <a:stCxn id="38" idx="3"/>
          </p:cNvCxnSpPr>
          <p:nvPr/>
        </p:nvCxnSpPr>
        <p:spPr>
          <a:xfrm>
            <a:off x="1944960" y="253608"/>
            <a:ext cx="25423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5961097" y="1760246"/>
            <a:ext cx="170134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 rot="0">
            <a:off x="7793316" y="1282686"/>
            <a:ext cx="3610362" cy="955119"/>
            <a:chOff x="7057638" y="1849899"/>
            <a:chExt cx="3610362" cy="955119"/>
          </a:xfrm>
        </p:grpSpPr>
        <p:sp>
          <p:nvSpPr>
            <p:cNvPr id="42" name="TextBox 41"/>
            <p:cNvSpPr txBox="1"/>
            <p:nvPr/>
          </p:nvSpPr>
          <p:spPr>
            <a:xfrm>
              <a:off x="7117585" y="2543408"/>
              <a:ext cx="257505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en-US" altLang="ko-KR" sz="1100">
                  <a:ln w="9525">
                    <a:solidFill>
                      <a:schemeClr val="tx1">
                        <a:lumMod val="85000"/>
                        <a:lumOff val="1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/>
                  <a:ea typeface="KoPub돋움체 Medium"/>
                </a:rPr>
                <a:t>SUPERWEEK</a:t>
              </a:r>
              <a:endParaRPr lang="ko-KR" altLang="en-US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057638" y="1849899"/>
              <a:ext cx="361036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800">
                  <a:ln w="9525"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/>
                  <a:ea typeface="KoPub돋움체 Medium"/>
                </a:rPr>
                <a:t>PICTURE</a:t>
              </a:r>
              <a:endParaRPr lang="ko-KR" altLang="en-US" sz="480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/>
                <a:ea typeface="KoPub돋움체 Medium"/>
              </a:endParaRPr>
            </a:p>
          </p:txBody>
        </p:sp>
      </p:grpSp>
      <p:cxnSp>
        <p:nvCxnSpPr>
          <p:cNvPr id="44" name="직선 연결선 43"/>
          <p:cNvCxnSpPr/>
          <p:nvPr/>
        </p:nvCxnSpPr>
        <p:spPr>
          <a:xfrm>
            <a:off x="8715871" y="2482211"/>
            <a:ext cx="93741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106322" y="2684720"/>
            <a:ext cx="41565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20143226 </a:t>
            </a:r>
            <a:r>
              <a:rPr lang="ko-KR" altLang="en-US" sz="12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김광호</a:t>
            </a:r>
            <a:endParaRPr lang="ko-KR" altLang="en-US" sz="1200">
              <a:ln w="952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  <a:p>
            <a:pPr algn="ctr">
              <a:defRPr/>
            </a:pPr>
            <a:r>
              <a:rPr lang="en-US" altLang="ko-KR" sz="12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20143227 </a:t>
            </a:r>
            <a:r>
              <a:rPr lang="ko-KR" altLang="en-US" sz="12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이동준</a:t>
            </a:r>
            <a:r>
              <a:rPr lang="en-US" altLang="ko-KR" sz="12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 </a:t>
            </a:r>
            <a:endParaRPr lang="en-US" altLang="ko-KR" sz="1200">
              <a:ln w="952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  <a:p>
            <a:pPr algn="ctr">
              <a:defRPr/>
            </a:pPr>
            <a:r>
              <a:rPr lang="en-US" altLang="ko-KR" sz="12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20143233 </a:t>
            </a:r>
            <a:r>
              <a:rPr lang="ko-KR" altLang="en-US" sz="12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박승득</a:t>
            </a:r>
            <a:endParaRPr lang="ko-KR" altLang="en-US" sz="1200">
              <a:ln w="952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  <a:p>
            <a:pPr algn="ctr">
              <a:defRPr/>
            </a:pPr>
            <a:r>
              <a:rPr lang="en-US" altLang="ko-KR" sz="12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20143240 </a:t>
            </a:r>
            <a:r>
              <a:rPr lang="ko-KR" altLang="en-US" sz="12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신은철</a:t>
            </a:r>
            <a:endParaRPr lang="ko-KR" altLang="en-US" sz="1200">
              <a:ln w="952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7768684" y="3721962"/>
            <a:ext cx="2775853" cy="533562"/>
          </a:xfrm>
          <a:prstGeom prst="rect">
            <a:avLst/>
          </a:prstGeom>
          <a:noFill/>
          <a:ln w="38100">
            <a:solidFill>
              <a:srgbClr val="038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7768684" y="3841694"/>
            <a:ext cx="2775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다 모 임 </a:t>
            </a:r>
            <a:r>
              <a:rPr lang="en-US" altLang="ko-KR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(New Comers)</a:t>
            </a:r>
            <a:endParaRPr lang="ko-KR" altLang="en-US" sz="1600">
              <a:ln w="952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669664" y="62847"/>
            <a:ext cx="381522" cy="3815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719560" y="6528669"/>
            <a:ext cx="34480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28</a:t>
            </a:r>
            <a:endParaRPr lang="en-US" altLang="ko-KR" sz="1100">
              <a:ln w="9525"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10034" y="6016605"/>
            <a:ext cx="34480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10</a:t>
            </a:r>
            <a:endParaRPr lang="en-US" altLang="ko-KR" sz="1100">
              <a:ln w="9525"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11860425" y="6315929"/>
            <a:ext cx="64770" cy="17502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77516" y="122803"/>
            <a:ext cx="166744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여행이 가져다 주는 즐거움</a:t>
            </a:r>
            <a:endParaRPr lang="ko-KR" altLang="en-US" sz="1100"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cxnSp>
        <p:nvCxnSpPr>
          <p:cNvPr id="14" name="직선 연결선 13"/>
          <p:cNvCxnSpPr>
            <a:stCxn id="13" idx="3"/>
          </p:cNvCxnSpPr>
          <p:nvPr/>
        </p:nvCxnSpPr>
        <p:spPr>
          <a:xfrm>
            <a:off x="1944960" y="253608"/>
            <a:ext cx="25423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57033" y="515217"/>
            <a:ext cx="11163294" cy="6013427"/>
          </a:xfrm>
          <a:prstGeom prst="rect">
            <a:avLst/>
          </a:prstGeom>
          <a:noFill/>
          <a:ln w="38100">
            <a:solidFill>
              <a:srgbClr val="038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64184" y="646021"/>
            <a:ext cx="2652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669664" y="62847"/>
            <a:ext cx="381522" cy="381522"/>
          </a:xfrm>
          <a:prstGeom prst="rect">
            <a:avLst/>
          </a:prstGeom>
        </p:spPr>
      </p:pic>
      <p:sp>
        <p:nvSpPr>
          <p:cNvPr id="1034" name="TextBox 26"/>
          <p:cNvSpPr txBox="1"/>
          <p:nvPr/>
        </p:nvSpPr>
        <p:spPr>
          <a:xfrm>
            <a:off x="764184" y="646021"/>
            <a:ext cx="2652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graphicFrame>
        <p:nvGraphicFramePr>
          <p:cNvPr id="1035" name="표 1034"/>
          <p:cNvGraphicFramePr>
            <a:graphicFrameLocks noGrp="1"/>
          </p:cNvGraphicFramePr>
          <p:nvPr/>
        </p:nvGraphicFramePr>
        <p:xfrm>
          <a:off x="557405" y="505398"/>
          <a:ext cx="11162911" cy="602288"/>
        </p:xfrm>
        <a:graphic>
          <a:graphicData uri="http://schemas.openxmlformats.org/drawingml/2006/table">
            <a:tbl>
              <a:tblPr firstRow="1" bandRow="1"/>
              <a:tblGrid>
                <a:gridCol w="1326469"/>
                <a:gridCol w="3615355"/>
                <a:gridCol w="1629773"/>
                <a:gridCol w="1889324"/>
                <a:gridCol w="2701990"/>
              </a:tblGrid>
              <a:tr h="602288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1d1f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036" name="TextBox 26"/>
          <p:cNvSpPr txBox="1"/>
          <p:nvPr/>
        </p:nvSpPr>
        <p:spPr>
          <a:xfrm>
            <a:off x="889260" y="626779"/>
            <a:ext cx="6941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개요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1037" name="TextBox 26"/>
          <p:cNvSpPr txBox="1"/>
          <p:nvPr/>
        </p:nvSpPr>
        <p:spPr>
          <a:xfrm>
            <a:off x="2409410" y="626777"/>
            <a:ext cx="2652785" cy="333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1038" name="TextBox 29"/>
          <p:cNvSpPr txBox="1"/>
          <p:nvPr/>
        </p:nvSpPr>
        <p:spPr>
          <a:xfrm>
            <a:off x="4938983" y="642759"/>
            <a:ext cx="2775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일정 계획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1039" name="TextBox 29"/>
          <p:cNvSpPr txBox="1"/>
          <p:nvPr/>
        </p:nvSpPr>
        <p:spPr>
          <a:xfrm>
            <a:off x="6707937" y="641316"/>
            <a:ext cx="2775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완성도 평가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1040" name="TextBox 29"/>
          <p:cNvSpPr txBox="1"/>
          <p:nvPr/>
        </p:nvSpPr>
        <p:spPr>
          <a:xfrm>
            <a:off x="8949488" y="631791"/>
            <a:ext cx="2775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프로젝트 결과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21696" y="4353224"/>
            <a:ext cx="1213794" cy="3231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500"/>
              <a:t>데이터 요청</a:t>
            </a:r>
            <a:endParaRPr lang="ko-KR" altLang="en-US" sz="1500"/>
          </a:p>
        </p:txBody>
      </p:sp>
      <p:sp>
        <p:nvSpPr>
          <p:cNvPr id="31" name="TextBox 30"/>
          <p:cNvSpPr txBox="1"/>
          <p:nvPr/>
        </p:nvSpPr>
        <p:spPr>
          <a:xfrm>
            <a:off x="5001550" y="4350061"/>
            <a:ext cx="236061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/>
              <a:t>요청 데이터를 기반으로 쿼리문 전달</a:t>
            </a:r>
            <a:endParaRPr lang="ko-KR" altLang="en-US" sz="1500"/>
          </a:p>
        </p:txBody>
      </p:sp>
      <p:sp>
        <p:nvSpPr>
          <p:cNvPr id="34" name="TextBox 33"/>
          <p:cNvSpPr txBox="1"/>
          <p:nvPr/>
        </p:nvSpPr>
        <p:spPr>
          <a:xfrm>
            <a:off x="1782438" y="2973090"/>
            <a:ext cx="252786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500"/>
              <a:t>JSON </a:t>
            </a:r>
            <a:r>
              <a:rPr lang="ko-KR" altLang="en-US" sz="1500"/>
              <a:t>형식의 데이터를</a:t>
            </a:r>
            <a:endParaRPr lang="ko-KR" altLang="en-US" sz="1500"/>
          </a:p>
          <a:p>
            <a:pPr algn="ctr">
              <a:defRPr/>
            </a:pPr>
            <a:r>
              <a:rPr lang="ko-KR" altLang="en-US" sz="1500"/>
              <a:t>가공해서 출력</a:t>
            </a:r>
            <a:endParaRPr lang="ko-KR" altLang="en-US" sz="1500"/>
          </a:p>
        </p:txBody>
      </p:sp>
      <p:sp>
        <p:nvSpPr>
          <p:cNvPr id="36" name="TextBox 35"/>
          <p:cNvSpPr txBox="1"/>
          <p:nvPr/>
        </p:nvSpPr>
        <p:spPr>
          <a:xfrm>
            <a:off x="5135278" y="2993923"/>
            <a:ext cx="200297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/>
              <a:t>쿼리문에서 나온</a:t>
            </a:r>
            <a:endParaRPr lang="ko-KR" altLang="en-US" sz="1500"/>
          </a:p>
          <a:p>
            <a:pPr algn="ctr">
              <a:defRPr/>
            </a:pPr>
            <a:r>
              <a:rPr lang="ko-KR" altLang="en-US" sz="1500"/>
              <a:t>데이터 전달</a:t>
            </a:r>
            <a:endParaRPr lang="ko-KR" altLang="en-US" sz="150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075024" y="3120547"/>
            <a:ext cx="1329294" cy="128251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391556" y="3101766"/>
            <a:ext cx="1695944" cy="1457605"/>
          </a:xfrm>
          <a:prstGeom prst="rect">
            <a:avLst/>
          </a:prstGeom>
        </p:spPr>
      </p:pic>
      <p:pic>
        <p:nvPicPr>
          <p:cNvPr id="41" name="Picture 2" descr="Go Lang - 기초 문법 정리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3775588" y="3164880"/>
            <a:ext cx="1398197" cy="1331376"/>
          </a:xfrm>
          <a:prstGeom prst="rect">
            <a:avLst/>
          </a:prstGeom>
          <a:noFill/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89260" y="3344302"/>
            <a:ext cx="1224866" cy="1331376"/>
          </a:xfrm>
          <a:prstGeom prst="rect">
            <a:avLst/>
          </a:prstGeom>
        </p:spPr>
      </p:pic>
      <p:cxnSp>
        <p:nvCxnSpPr>
          <p:cNvPr id="47" name="연결선: 구부러짐 46"/>
          <p:cNvCxnSpPr>
            <a:stCxn id="41" idx="2"/>
            <a:endCxn id="19" idx="2"/>
          </p:cNvCxnSpPr>
          <p:nvPr/>
        </p:nvCxnSpPr>
        <p:spPr>
          <a:xfrm rot="5400000" flipH="1" flipV="1">
            <a:off x="7560583" y="1317169"/>
            <a:ext cx="93191" cy="6264984"/>
          </a:xfrm>
          <a:prstGeom prst="curvedConnector3">
            <a:avLst>
              <a:gd name="adj1" fmla="val -125135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>
            <a:off x="2329992" y="4311514"/>
            <a:ext cx="1445140" cy="110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>
            <a:off x="5463233" y="4302934"/>
            <a:ext cx="1445140" cy="110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H="1">
            <a:off x="5455342" y="3555513"/>
            <a:ext cx="14530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/>
          <p:nvPr/>
        </p:nvCxnSpPr>
        <p:spPr>
          <a:xfrm flipH="1">
            <a:off x="2297543" y="3563280"/>
            <a:ext cx="14530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연결선: 구부러짐 66"/>
          <p:cNvCxnSpPr>
            <a:stCxn id="19" idx="0"/>
          </p:cNvCxnSpPr>
          <p:nvPr/>
        </p:nvCxnSpPr>
        <p:spPr>
          <a:xfrm rot="16200000" flipH="1" flipV="1">
            <a:off x="6038195" y="-1397634"/>
            <a:ext cx="183296" cy="9219657"/>
          </a:xfrm>
          <a:prstGeom prst="curvedConnector3">
            <a:avLst>
              <a:gd name="adj1" fmla="val -648841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6181857" y="5661123"/>
            <a:ext cx="3079689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500"/>
              <a:t>조건을 확인하고 토픽을 지정하여</a:t>
            </a:r>
            <a:endParaRPr lang="ko-KR" altLang="en-US" sz="1500"/>
          </a:p>
          <a:p>
            <a:pPr algn="ctr">
              <a:defRPr/>
            </a:pPr>
            <a:r>
              <a:rPr lang="en-US" altLang="ko-KR" sz="1500"/>
              <a:t>FCM</a:t>
            </a:r>
            <a:r>
              <a:rPr lang="ko-KR" altLang="en-US" sz="1500"/>
              <a:t>에 푸시알림 요청</a:t>
            </a:r>
            <a:endParaRPr lang="ko-KR" altLang="en-US" sz="1500"/>
          </a:p>
        </p:txBody>
      </p:sp>
      <p:sp>
        <p:nvSpPr>
          <p:cNvPr id="72" name="TextBox 71"/>
          <p:cNvSpPr txBox="1"/>
          <p:nvPr/>
        </p:nvSpPr>
        <p:spPr>
          <a:xfrm>
            <a:off x="5359053" y="1393707"/>
            <a:ext cx="1406154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500"/>
              <a:t>지정된 토픽에</a:t>
            </a:r>
            <a:endParaRPr lang="ko-KR" altLang="en-US" sz="1500"/>
          </a:p>
          <a:p>
            <a:pPr algn="ctr">
              <a:defRPr/>
            </a:pPr>
            <a:r>
              <a:rPr lang="ko-KR" altLang="en-US" sz="1500"/>
              <a:t>푸시알림 전송</a:t>
            </a:r>
            <a:endParaRPr lang="ko-KR" altLang="en-US" sz="15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719560" y="6528669"/>
            <a:ext cx="34480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28</a:t>
            </a:r>
            <a:endParaRPr lang="en-US" altLang="ko-KR" sz="1100">
              <a:ln w="9525"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10034" y="6016605"/>
            <a:ext cx="34480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11</a:t>
            </a:r>
            <a:endParaRPr lang="en-US" altLang="ko-KR" sz="1100">
              <a:ln w="9525"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11860425" y="6315929"/>
            <a:ext cx="64770" cy="17502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77516" y="122803"/>
            <a:ext cx="166744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여행이 가져다 주는 즐거움</a:t>
            </a:r>
            <a:endParaRPr lang="ko-KR" altLang="en-US" sz="1100"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cxnSp>
        <p:nvCxnSpPr>
          <p:cNvPr id="14" name="직선 연결선 13"/>
          <p:cNvCxnSpPr>
            <a:stCxn id="13" idx="3"/>
          </p:cNvCxnSpPr>
          <p:nvPr/>
        </p:nvCxnSpPr>
        <p:spPr>
          <a:xfrm>
            <a:off x="1944960" y="253608"/>
            <a:ext cx="25423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57033" y="515217"/>
            <a:ext cx="11163294" cy="6013427"/>
          </a:xfrm>
          <a:prstGeom prst="rect">
            <a:avLst/>
          </a:prstGeom>
          <a:noFill/>
          <a:ln w="38100">
            <a:solidFill>
              <a:srgbClr val="038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64184" y="646021"/>
            <a:ext cx="2652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669664" y="62847"/>
            <a:ext cx="381522" cy="381522"/>
          </a:xfrm>
          <a:prstGeom prst="rect">
            <a:avLst/>
          </a:prstGeom>
        </p:spPr>
      </p:pic>
      <p:sp>
        <p:nvSpPr>
          <p:cNvPr id="1034" name="TextBox 26"/>
          <p:cNvSpPr txBox="1"/>
          <p:nvPr/>
        </p:nvSpPr>
        <p:spPr>
          <a:xfrm>
            <a:off x="764184" y="646021"/>
            <a:ext cx="2652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graphicFrame>
        <p:nvGraphicFramePr>
          <p:cNvPr id="1035" name="표 1034"/>
          <p:cNvGraphicFramePr>
            <a:graphicFrameLocks noGrp="1"/>
          </p:cNvGraphicFramePr>
          <p:nvPr/>
        </p:nvGraphicFramePr>
        <p:xfrm>
          <a:off x="557405" y="505398"/>
          <a:ext cx="11162911" cy="602288"/>
        </p:xfrm>
        <a:graphic>
          <a:graphicData uri="http://schemas.openxmlformats.org/drawingml/2006/table">
            <a:tbl>
              <a:tblPr firstRow="1" bandRow="1"/>
              <a:tblGrid>
                <a:gridCol w="1326469"/>
                <a:gridCol w="3615355"/>
                <a:gridCol w="1629773"/>
                <a:gridCol w="1889324"/>
                <a:gridCol w="2701990"/>
              </a:tblGrid>
              <a:tr h="602288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1d1f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036" name="TextBox 26"/>
          <p:cNvSpPr txBox="1"/>
          <p:nvPr/>
        </p:nvSpPr>
        <p:spPr>
          <a:xfrm>
            <a:off x="889260" y="626779"/>
            <a:ext cx="6941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개요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1037" name="TextBox 26"/>
          <p:cNvSpPr txBox="1"/>
          <p:nvPr/>
        </p:nvSpPr>
        <p:spPr>
          <a:xfrm>
            <a:off x="2409410" y="626777"/>
            <a:ext cx="2652785" cy="333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1038" name="TextBox 29"/>
          <p:cNvSpPr txBox="1"/>
          <p:nvPr/>
        </p:nvSpPr>
        <p:spPr>
          <a:xfrm>
            <a:off x="4938983" y="642759"/>
            <a:ext cx="2775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일정 계획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1039" name="TextBox 29"/>
          <p:cNvSpPr txBox="1"/>
          <p:nvPr/>
        </p:nvSpPr>
        <p:spPr>
          <a:xfrm>
            <a:off x="6707937" y="641316"/>
            <a:ext cx="2775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완성도 평가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1040" name="TextBox 29"/>
          <p:cNvSpPr txBox="1"/>
          <p:nvPr/>
        </p:nvSpPr>
        <p:spPr>
          <a:xfrm>
            <a:off x="8949488" y="631791"/>
            <a:ext cx="2775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프로젝트 결과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88467" y="1800709"/>
            <a:ext cx="5615066" cy="4016623"/>
          </a:xfrm>
          <a:prstGeom prst="rect">
            <a:avLst/>
          </a:prstGeom>
          <a:ln w="25400">
            <a:solidFill>
              <a:srgbClr val="03829e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710035" y="6528669"/>
            <a:ext cx="34480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28</a:t>
            </a:r>
            <a:endParaRPr lang="en-US" altLang="ko-KR" sz="1100">
              <a:ln w="9525"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10035" y="6016605"/>
            <a:ext cx="34480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12</a:t>
            </a:r>
            <a:endParaRPr lang="en-US" altLang="ko-KR" sz="1100">
              <a:ln w="9525"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11860425" y="6315929"/>
            <a:ext cx="64770" cy="17502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77516" y="122803"/>
            <a:ext cx="166744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여행이 가져다 주는 즐거움</a:t>
            </a:r>
            <a:endParaRPr lang="ko-KR" altLang="en-US" sz="1100"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cxnSp>
        <p:nvCxnSpPr>
          <p:cNvPr id="14" name="직선 연결선 13"/>
          <p:cNvCxnSpPr>
            <a:stCxn id="13" idx="3"/>
          </p:cNvCxnSpPr>
          <p:nvPr/>
        </p:nvCxnSpPr>
        <p:spPr>
          <a:xfrm>
            <a:off x="1944960" y="253608"/>
            <a:ext cx="25423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57033" y="515217"/>
            <a:ext cx="11163294" cy="6013427"/>
          </a:xfrm>
          <a:prstGeom prst="rect">
            <a:avLst/>
          </a:prstGeom>
          <a:noFill/>
          <a:ln w="38100">
            <a:solidFill>
              <a:srgbClr val="038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64184" y="646021"/>
            <a:ext cx="2652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669664" y="62847"/>
            <a:ext cx="381522" cy="381522"/>
          </a:xfrm>
          <a:prstGeom prst="rect">
            <a:avLst/>
          </a:prstGeom>
        </p:spPr>
      </p:pic>
      <p:pic>
        <p:nvPicPr>
          <p:cNvPr id="15" name="Picture 2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26524" y="1282534"/>
            <a:ext cx="5108443" cy="447879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6" name="Picture 2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11238" y="1926704"/>
            <a:ext cx="4984762" cy="365981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8" name="TextBox 26"/>
          <p:cNvSpPr txBox="1"/>
          <p:nvPr/>
        </p:nvSpPr>
        <p:spPr>
          <a:xfrm>
            <a:off x="764184" y="646021"/>
            <a:ext cx="2652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557405" y="505398"/>
          <a:ext cx="11162911" cy="602288"/>
        </p:xfrm>
        <a:graphic>
          <a:graphicData uri="http://schemas.openxmlformats.org/drawingml/2006/table">
            <a:tbl>
              <a:tblPr firstRow="1" bandRow="1"/>
              <a:tblGrid>
                <a:gridCol w="1326469"/>
                <a:gridCol w="3615355"/>
                <a:gridCol w="1629773"/>
                <a:gridCol w="1889324"/>
                <a:gridCol w="2701990"/>
              </a:tblGrid>
              <a:tr h="602288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1d1f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0" name="TextBox 26"/>
          <p:cNvSpPr txBox="1"/>
          <p:nvPr/>
        </p:nvSpPr>
        <p:spPr>
          <a:xfrm>
            <a:off x="889260" y="626779"/>
            <a:ext cx="6941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개요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26"/>
          <p:cNvSpPr txBox="1"/>
          <p:nvPr/>
        </p:nvSpPr>
        <p:spPr>
          <a:xfrm>
            <a:off x="2409410" y="626777"/>
            <a:ext cx="2652785" cy="333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29"/>
          <p:cNvSpPr txBox="1"/>
          <p:nvPr/>
        </p:nvSpPr>
        <p:spPr>
          <a:xfrm>
            <a:off x="4938983" y="642759"/>
            <a:ext cx="2775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일정 계획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3" name="TextBox 29"/>
          <p:cNvSpPr txBox="1"/>
          <p:nvPr/>
        </p:nvSpPr>
        <p:spPr>
          <a:xfrm>
            <a:off x="6707937" y="641316"/>
            <a:ext cx="2775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완성도 평가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4" name="TextBox 29"/>
          <p:cNvSpPr txBox="1"/>
          <p:nvPr/>
        </p:nvSpPr>
        <p:spPr>
          <a:xfrm>
            <a:off x="8949488" y="631791"/>
            <a:ext cx="2775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프로젝트 결과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700509" y="6528669"/>
            <a:ext cx="344806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28</a:t>
            </a:r>
            <a:endParaRPr lang="en-US" altLang="ko-KR" sz="1100">
              <a:ln w="9525"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10034" y="6016605"/>
            <a:ext cx="34480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13</a:t>
            </a:r>
            <a:endParaRPr lang="en-US" altLang="ko-KR" sz="1100">
              <a:ln w="9525"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11860425" y="6315929"/>
            <a:ext cx="64770" cy="17502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77516" y="122803"/>
            <a:ext cx="166744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여행이 가져다 주는 즐거움</a:t>
            </a:r>
            <a:endParaRPr lang="ko-KR" altLang="en-US" sz="1100"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cxnSp>
        <p:nvCxnSpPr>
          <p:cNvPr id="14" name="직선 연결선 13"/>
          <p:cNvCxnSpPr>
            <a:stCxn id="13" idx="3"/>
          </p:cNvCxnSpPr>
          <p:nvPr/>
        </p:nvCxnSpPr>
        <p:spPr>
          <a:xfrm>
            <a:off x="1944960" y="253608"/>
            <a:ext cx="25423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57033" y="515217"/>
            <a:ext cx="11163294" cy="6013427"/>
          </a:xfrm>
          <a:prstGeom prst="rect">
            <a:avLst/>
          </a:prstGeom>
          <a:noFill/>
          <a:ln w="38100">
            <a:solidFill>
              <a:srgbClr val="038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64184" y="646021"/>
            <a:ext cx="2652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669664" y="62847"/>
            <a:ext cx="381522" cy="381522"/>
          </a:xfrm>
          <a:prstGeom prst="rect">
            <a:avLst/>
          </a:prstGeom>
        </p:spPr>
      </p:pic>
      <p:pic>
        <p:nvPicPr>
          <p:cNvPr id="15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967663" y="1449948"/>
            <a:ext cx="5379353" cy="414396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6" name="Picture 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04183" y="1449948"/>
            <a:ext cx="4623213" cy="223801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7" name="Picture 1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01945" y="3818768"/>
            <a:ext cx="4718514" cy="227723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5" name="TextBox 26"/>
          <p:cNvSpPr txBox="1"/>
          <p:nvPr/>
        </p:nvSpPr>
        <p:spPr>
          <a:xfrm>
            <a:off x="764184" y="646021"/>
            <a:ext cx="2652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graphicFrame>
        <p:nvGraphicFramePr>
          <p:cNvPr id="36" name="표 35"/>
          <p:cNvGraphicFramePr>
            <a:graphicFrameLocks noGrp="1"/>
          </p:cNvGraphicFramePr>
          <p:nvPr/>
        </p:nvGraphicFramePr>
        <p:xfrm>
          <a:off x="557405" y="505398"/>
          <a:ext cx="11162911" cy="602288"/>
        </p:xfrm>
        <a:graphic>
          <a:graphicData uri="http://schemas.openxmlformats.org/drawingml/2006/table">
            <a:tbl>
              <a:tblPr firstRow="1" bandRow="1"/>
              <a:tblGrid>
                <a:gridCol w="1326469"/>
                <a:gridCol w="3615355"/>
                <a:gridCol w="1629773"/>
                <a:gridCol w="1889324"/>
                <a:gridCol w="2701990"/>
              </a:tblGrid>
              <a:tr h="602288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1d1f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7" name="TextBox 26"/>
          <p:cNvSpPr txBox="1"/>
          <p:nvPr/>
        </p:nvSpPr>
        <p:spPr>
          <a:xfrm>
            <a:off x="889260" y="626779"/>
            <a:ext cx="6941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개요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8" name="TextBox 26"/>
          <p:cNvSpPr txBox="1"/>
          <p:nvPr/>
        </p:nvSpPr>
        <p:spPr>
          <a:xfrm>
            <a:off x="2409410" y="626777"/>
            <a:ext cx="2652785" cy="333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9" name="TextBox 29"/>
          <p:cNvSpPr txBox="1"/>
          <p:nvPr/>
        </p:nvSpPr>
        <p:spPr>
          <a:xfrm>
            <a:off x="4938983" y="642759"/>
            <a:ext cx="2775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일정 계획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40" name="TextBox 29"/>
          <p:cNvSpPr txBox="1"/>
          <p:nvPr/>
        </p:nvSpPr>
        <p:spPr>
          <a:xfrm>
            <a:off x="6707937" y="641316"/>
            <a:ext cx="2775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완성도 평가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41" name="TextBox 29"/>
          <p:cNvSpPr txBox="1"/>
          <p:nvPr/>
        </p:nvSpPr>
        <p:spPr>
          <a:xfrm>
            <a:off x="8949488" y="631791"/>
            <a:ext cx="2775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프로젝트 결과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719560" y="6528669"/>
            <a:ext cx="34480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28</a:t>
            </a:r>
            <a:endParaRPr lang="en-US" altLang="ko-KR" sz="1100">
              <a:ln w="9525"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00509" y="6016605"/>
            <a:ext cx="344806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14</a:t>
            </a:r>
            <a:endParaRPr lang="en-US" altLang="ko-KR" sz="1100">
              <a:ln w="9525"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11860425" y="6315929"/>
            <a:ext cx="64770" cy="17502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77516" y="122803"/>
            <a:ext cx="166744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여행이 가져다 주는 즐거움</a:t>
            </a:r>
            <a:endParaRPr lang="ko-KR" altLang="en-US" sz="1100"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cxnSp>
        <p:nvCxnSpPr>
          <p:cNvPr id="14" name="직선 연결선 13"/>
          <p:cNvCxnSpPr>
            <a:stCxn id="13" idx="3"/>
          </p:cNvCxnSpPr>
          <p:nvPr/>
        </p:nvCxnSpPr>
        <p:spPr>
          <a:xfrm>
            <a:off x="1944960" y="253608"/>
            <a:ext cx="25423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57033" y="515217"/>
            <a:ext cx="11163294" cy="6013427"/>
          </a:xfrm>
          <a:prstGeom prst="rect">
            <a:avLst/>
          </a:prstGeom>
          <a:noFill/>
          <a:ln w="38100">
            <a:solidFill>
              <a:srgbClr val="038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64184" y="646021"/>
            <a:ext cx="2652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669664" y="62847"/>
            <a:ext cx="381522" cy="381522"/>
          </a:xfrm>
          <a:prstGeom prst="rect">
            <a:avLst/>
          </a:prstGeom>
        </p:spPr>
      </p:pic>
      <p:pic>
        <p:nvPicPr>
          <p:cNvPr id="1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85685" y="1246183"/>
            <a:ext cx="9441544" cy="503203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5" name="TextBox 26"/>
          <p:cNvSpPr txBox="1"/>
          <p:nvPr/>
        </p:nvSpPr>
        <p:spPr>
          <a:xfrm>
            <a:off x="764184" y="646021"/>
            <a:ext cx="2652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graphicFrame>
        <p:nvGraphicFramePr>
          <p:cNvPr id="36" name="표 35"/>
          <p:cNvGraphicFramePr>
            <a:graphicFrameLocks noGrp="1"/>
          </p:cNvGraphicFramePr>
          <p:nvPr/>
        </p:nvGraphicFramePr>
        <p:xfrm>
          <a:off x="557405" y="505398"/>
          <a:ext cx="11162911" cy="602288"/>
        </p:xfrm>
        <a:graphic>
          <a:graphicData uri="http://schemas.openxmlformats.org/drawingml/2006/table">
            <a:tbl>
              <a:tblPr firstRow="1" bandRow="1"/>
              <a:tblGrid>
                <a:gridCol w="1326469"/>
                <a:gridCol w="3615355"/>
                <a:gridCol w="1629773"/>
                <a:gridCol w="1889324"/>
                <a:gridCol w="2701990"/>
              </a:tblGrid>
              <a:tr h="602288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1d1f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7" name="TextBox 26"/>
          <p:cNvSpPr txBox="1"/>
          <p:nvPr/>
        </p:nvSpPr>
        <p:spPr>
          <a:xfrm>
            <a:off x="889260" y="626779"/>
            <a:ext cx="6941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개요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8" name="TextBox 26"/>
          <p:cNvSpPr txBox="1"/>
          <p:nvPr/>
        </p:nvSpPr>
        <p:spPr>
          <a:xfrm>
            <a:off x="2409410" y="626777"/>
            <a:ext cx="2652785" cy="333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9" name="TextBox 29"/>
          <p:cNvSpPr txBox="1"/>
          <p:nvPr/>
        </p:nvSpPr>
        <p:spPr>
          <a:xfrm>
            <a:off x="4938983" y="642759"/>
            <a:ext cx="2775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일정 계획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40" name="TextBox 29"/>
          <p:cNvSpPr txBox="1"/>
          <p:nvPr/>
        </p:nvSpPr>
        <p:spPr>
          <a:xfrm>
            <a:off x="6707937" y="641316"/>
            <a:ext cx="2775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완성도 평가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41" name="TextBox 29"/>
          <p:cNvSpPr txBox="1"/>
          <p:nvPr/>
        </p:nvSpPr>
        <p:spPr>
          <a:xfrm>
            <a:off x="8949488" y="631791"/>
            <a:ext cx="2775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프로젝트 결과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719559" y="6528669"/>
            <a:ext cx="34480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28</a:t>
            </a:r>
            <a:endParaRPr lang="en-US" altLang="ko-KR" sz="1100">
              <a:ln w="9525"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10035" y="6016605"/>
            <a:ext cx="34480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15</a:t>
            </a:r>
            <a:endParaRPr lang="en-US" altLang="ko-KR" sz="1100">
              <a:ln w="9525"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11860425" y="6315929"/>
            <a:ext cx="64770" cy="17502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77516" y="122803"/>
            <a:ext cx="166744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여행이 가져다 주는 즐거움</a:t>
            </a:r>
            <a:endParaRPr lang="ko-KR" altLang="en-US" sz="1100"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cxnSp>
        <p:nvCxnSpPr>
          <p:cNvPr id="14" name="직선 연결선 13"/>
          <p:cNvCxnSpPr>
            <a:stCxn id="13" idx="3"/>
          </p:cNvCxnSpPr>
          <p:nvPr/>
        </p:nvCxnSpPr>
        <p:spPr>
          <a:xfrm>
            <a:off x="1944960" y="253608"/>
            <a:ext cx="25423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57033" y="515217"/>
            <a:ext cx="11163294" cy="6013427"/>
          </a:xfrm>
          <a:prstGeom prst="rect">
            <a:avLst/>
          </a:prstGeom>
          <a:noFill/>
          <a:ln w="38100">
            <a:solidFill>
              <a:srgbClr val="038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64184" y="646021"/>
            <a:ext cx="2652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669664" y="62847"/>
            <a:ext cx="381522" cy="38152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282005" y="1590432"/>
            <a:ext cx="1944000" cy="4320000"/>
          </a:xfrm>
          <a:prstGeom prst="rect">
            <a:avLst/>
          </a:prstGeom>
          <a:ln w="25400">
            <a:solidFill>
              <a:srgbClr val="03829e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72960" y="1590432"/>
            <a:ext cx="1944000" cy="4320000"/>
          </a:xfrm>
          <a:prstGeom prst="rect">
            <a:avLst/>
          </a:prstGeom>
          <a:ln w="25400">
            <a:solidFill>
              <a:srgbClr val="03829e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680524" y="1611249"/>
            <a:ext cx="1944000" cy="4320000"/>
          </a:xfrm>
          <a:prstGeom prst="rect">
            <a:avLst/>
          </a:prstGeom>
          <a:ln w="25400">
            <a:solidFill>
              <a:srgbClr val="03829e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632473" y="1590432"/>
            <a:ext cx="1944000" cy="4320000"/>
          </a:xfrm>
          <a:prstGeom prst="rect">
            <a:avLst/>
          </a:prstGeom>
          <a:ln w="25400">
            <a:solidFill>
              <a:srgbClr val="03829e"/>
            </a:solidFill>
          </a:ln>
        </p:spPr>
      </p:pic>
      <p:sp>
        <p:nvSpPr>
          <p:cNvPr id="35" name="TextBox 26"/>
          <p:cNvSpPr txBox="1"/>
          <p:nvPr/>
        </p:nvSpPr>
        <p:spPr>
          <a:xfrm>
            <a:off x="764184" y="646021"/>
            <a:ext cx="2652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graphicFrame>
        <p:nvGraphicFramePr>
          <p:cNvPr id="36" name="표 35"/>
          <p:cNvGraphicFramePr>
            <a:graphicFrameLocks noGrp="1"/>
          </p:cNvGraphicFramePr>
          <p:nvPr/>
        </p:nvGraphicFramePr>
        <p:xfrm>
          <a:off x="557405" y="505398"/>
          <a:ext cx="11162911" cy="602288"/>
        </p:xfrm>
        <a:graphic>
          <a:graphicData uri="http://schemas.openxmlformats.org/drawingml/2006/table">
            <a:tbl>
              <a:tblPr firstRow="1" bandRow="1"/>
              <a:tblGrid>
                <a:gridCol w="1326469"/>
                <a:gridCol w="3615355"/>
                <a:gridCol w="1629773"/>
                <a:gridCol w="1889324"/>
                <a:gridCol w="2701990"/>
              </a:tblGrid>
              <a:tr h="602288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1d1f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7" name="TextBox 26"/>
          <p:cNvSpPr txBox="1"/>
          <p:nvPr/>
        </p:nvSpPr>
        <p:spPr>
          <a:xfrm>
            <a:off x="889260" y="626779"/>
            <a:ext cx="6941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개요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8" name="TextBox 26"/>
          <p:cNvSpPr txBox="1"/>
          <p:nvPr/>
        </p:nvSpPr>
        <p:spPr>
          <a:xfrm>
            <a:off x="2409410" y="626777"/>
            <a:ext cx="2652785" cy="333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9" name="TextBox 29"/>
          <p:cNvSpPr txBox="1"/>
          <p:nvPr/>
        </p:nvSpPr>
        <p:spPr>
          <a:xfrm>
            <a:off x="4938983" y="642759"/>
            <a:ext cx="2775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일정 계획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40" name="TextBox 29"/>
          <p:cNvSpPr txBox="1"/>
          <p:nvPr/>
        </p:nvSpPr>
        <p:spPr>
          <a:xfrm>
            <a:off x="6707937" y="641316"/>
            <a:ext cx="2775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완성도 평가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41" name="TextBox 29"/>
          <p:cNvSpPr txBox="1"/>
          <p:nvPr/>
        </p:nvSpPr>
        <p:spPr>
          <a:xfrm>
            <a:off x="8949488" y="631791"/>
            <a:ext cx="2775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프로젝트 결과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719560" y="6528669"/>
            <a:ext cx="34480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28</a:t>
            </a:r>
            <a:endParaRPr lang="en-US" altLang="ko-KR" sz="1100">
              <a:ln w="9525"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10035" y="6016605"/>
            <a:ext cx="34480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16</a:t>
            </a:r>
            <a:endParaRPr lang="en-US" altLang="ko-KR" sz="1100">
              <a:ln w="9525"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11860425" y="6315929"/>
            <a:ext cx="64770" cy="17502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77516" y="122803"/>
            <a:ext cx="166744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여행이 가져다 주는 즐거움</a:t>
            </a:r>
            <a:endParaRPr lang="ko-KR" altLang="en-US" sz="1100"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cxnSp>
        <p:nvCxnSpPr>
          <p:cNvPr id="14" name="직선 연결선 13"/>
          <p:cNvCxnSpPr>
            <a:stCxn id="13" idx="3"/>
          </p:cNvCxnSpPr>
          <p:nvPr/>
        </p:nvCxnSpPr>
        <p:spPr>
          <a:xfrm>
            <a:off x="1944960" y="253608"/>
            <a:ext cx="25423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57033" y="515217"/>
            <a:ext cx="11163294" cy="6013427"/>
          </a:xfrm>
          <a:prstGeom prst="rect">
            <a:avLst/>
          </a:prstGeom>
          <a:noFill/>
          <a:ln w="38100">
            <a:solidFill>
              <a:srgbClr val="038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64184" y="646021"/>
            <a:ext cx="2652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669664" y="62847"/>
            <a:ext cx="381522" cy="381522"/>
          </a:xfrm>
          <a:prstGeom prst="rect">
            <a:avLst/>
          </a:prstGeom>
        </p:spPr>
      </p:pic>
      <p:pic>
        <p:nvPicPr>
          <p:cNvPr id="15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200733" y="1364435"/>
            <a:ext cx="6434233" cy="478297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8" name="TextBox 26"/>
          <p:cNvSpPr txBox="1"/>
          <p:nvPr/>
        </p:nvSpPr>
        <p:spPr>
          <a:xfrm>
            <a:off x="764184" y="646021"/>
            <a:ext cx="2652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557405" y="505398"/>
          <a:ext cx="11162911" cy="602288"/>
        </p:xfrm>
        <a:graphic>
          <a:graphicData uri="http://schemas.openxmlformats.org/drawingml/2006/table">
            <a:tbl>
              <a:tblPr firstRow="1" bandRow="1"/>
              <a:tblGrid>
                <a:gridCol w="1326469"/>
                <a:gridCol w="3615355"/>
                <a:gridCol w="1629773"/>
                <a:gridCol w="1889324"/>
                <a:gridCol w="2701990"/>
              </a:tblGrid>
              <a:tr h="602288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1d1f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0" name="TextBox 26"/>
          <p:cNvSpPr txBox="1"/>
          <p:nvPr/>
        </p:nvSpPr>
        <p:spPr>
          <a:xfrm>
            <a:off x="889260" y="626779"/>
            <a:ext cx="6941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개요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26"/>
          <p:cNvSpPr txBox="1"/>
          <p:nvPr/>
        </p:nvSpPr>
        <p:spPr>
          <a:xfrm>
            <a:off x="2409410" y="626777"/>
            <a:ext cx="2652785" cy="333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29"/>
          <p:cNvSpPr txBox="1"/>
          <p:nvPr/>
        </p:nvSpPr>
        <p:spPr>
          <a:xfrm>
            <a:off x="4938983" y="642759"/>
            <a:ext cx="2775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일정 계획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3" name="TextBox 29"/>
          <p:cNvSpPr txBox="1"/>
          <p:nvPr/>
        </p:nvSpPr>
        <p:spPr>
          <a:xfrm>
            <a:off x="6707937" y="641316"/>
            <a:ext cx="2775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완성도 평가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4" name="TextBox 29"/>
          <p:cNvSpPr txBox="1"/>
          <p:nvPr/>
        </p:nvSpPr>
        <p:spPr>
          <a:xfrm>
            <a:off x="8949488" y="631791"/>
            <a:ext cx="2775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프로젝트 결과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27805" y="1334558"/>
            <a:ext cx="4303889" cy="4876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719560" y="6528669"/>
            <a:ext cx="34480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28</a:t>
            </a:r>
            <a:endParaRPr lang="en-US" altLang="ko-KR" sz="1100">
              <a:ln w="9525"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10035" y="6016605"/>
            <a:ext cx="34480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17</a:t>
            </a:r>
            <a:endParaRPr lang="en-US" altLang="ko-KR" sz="1100">
              <a:ln w="9525"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11860425" y="6315929"/>
            <a:ext cx="64770" cy="17502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77516" y="122803"/>
            <a:ext cx="166744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여행이 가져다 주는 즐거움</a:t>
            </a:r>
            <a:endParaRPr lang="ko-KR" altLang="en-US" sz="1100"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cxnSp>
        <p:nvCxnSpPr>
          <p:cNvPr id="14" name="직선 연결선 13"/>
          <p:cNvCxnSpPr>
            <a:stCxn id="13" idx="3"/>
          </p:cNvCxnSpPr>
          <p:nvPr/>
        </p:nvCxnSpPr>
        <p:spPr>
          <a:xfrm>
            <a:off x="1944960" y="253608"/>
            <a:ext cx="25423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57033" y="515217"/>
            <a:ext cx="11163294" cy="6013427"/>
          </a:xfrm>
          <a:prstGeom prst="rect">
            <a:avLst/>
          </a:prstGeom>
          <a:noFill/>
          <a:ln w="38100">
            <a:solidFill>
              <a:srgbClr val="038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64184" y="646021"/>
            <a:ext cx="2652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669664" y="62847"/>
            <a:ext cx="381522" cy="38152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17057" y="1386352"/>
            <a:ext cx="2957557" cy="4944145"/>
          </a:xfrm>
          <a:prstGeom prst="rect">
            <a:avLst/>
          </a:prstGeom>
          <a:ln w="25400">
            <a:solidFill>
              <a:srgbClr val="03829e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939595" y="1361930"/>
            <a:ext cx="2908712" cy="5052694"/>
          </a:xfrm>
          <a:prstGeom prst="rect">
            <a:avLst/>
          </a:prstGeom>
          <a:ln w="25400">
            <a:solidFill>
              <a:srgbClr val="03829e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515595" y="1361930"/>
            <a:ext cx="2774384" cy="5079831"/>
          </a:xfrm>
          <a:prstGeom prst="rect">
            <a:avLst/>
          </a:prstGeom>
          <a:ln w="25400">
            <a:solidFill>
              <a:srgbClr val="03829e"/>
            </a:solidFill>
          </a:ln>
        </p:spPr>
      </p:pic>
      <p:sp>
        <p:nvSpPr>
          <p:cNvPr id="28" name="TextBox 26"/>
          <p:cNvSpPr txBox="1"/>
          <p:nvPr/>
        </p:nvSpPr>
        <p:spPr>
          <a:xfrm>
            <a:off x="764184" y="646021"/>
            <a:ext cx="2652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557405" y="505398"/>
          <a:ext cx="11162911" cy="602288"/>
        </p:xfrm>
        <a:graphic>
          <a:graphicData uri="http://schemas.openxmlformats.org/drawingml/2006/table">
            <a:tbl>
              <a:tblPr firstRow="1" bandRow="1"/>
              <a:tblGrid>
                <a:gridCol w="1326469"/>
                <a:gridCol w="3615355"/>
                <a:gridCol w="1629773"/>
                <a:gridCol w="1889324"/>
                <a:gridCol w="2701990"/>
              </a:tblGrid>
              <a:tr h="602288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1d1f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0" name="TextBox 26"/>
          <p:cNvSpPr txBox="1"/>
          <p:nvPr/>
        </p:nvSpPr>
        <p:spPr>
          <a:xfrm>
            <a:off x="889260" y="626779"/>
            <a:ext cx="6941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개요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26"/>
          <p:cNvSpPr txBox="1"/>
          <p:nvPr/>
        </p:nvSpPr>
        <p:spPr>
          <a:xfrm>
            <a:off x="2409410" y="626777"/>
            <a:ext cx="2652785" cy="333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29"/>
          <p:cNvSpPr txBox="1"/>
          <p:nvPr/>
        </p:nvSpPr>
        <p:spPr>
          <a:xfrm>
            <a:off x="4938983" y="642759"/>
            <a:ext cx="2775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일정 계획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3" name="TextBox 29"/>
          <p:cNvSpPr txBox="1"/>
          <p:nvPr/>
        </p:nvSpPr>
        <p:spPr>
          <a:xfrm>
            <a:off x="6707937" y="641316"/>
            <a:ext cx="2775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완성도 평가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4" name="TextBox 29"/>
          <p:cNvSpPr txBox="1"/>
          <p:nvPr/>
        </p:nvSpPr>
        <p:spPr>
          <a:xfrm>
            <a:off x="8949488" y="631791"/>
            <a:ext cx="2775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프로젝트 결과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719560" y="6528669"/>
            <a:ext cx="34480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28</a:t>
            </a:r>
            <a:endParaRPr lang="en-US" altLang="ko-KR" sz="1100">
              <a:ln w="9525"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00509" y="6016605"/>
            <a:ext cx="344806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18</a:t>
            </a:r>
            <a:endParaRPr lang="en-US" altLang="ko-KR" sz="1100">
              <a:ln w="9525"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11860425" y="6315929"/>
            <a:ext cx="64770" cy="17502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77516" y="122803"/>
            <a:ext cx="166744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여행이 가져다 주는 즐거움</a:t>
            </a:r>
            <a:endParaRPr lang="ko-KR" altLang="en-US" sz="1100"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cxnSp>
        <p:nvCxnSpPr>
          <p:cNvPr id="14" name="직선 연결선 13"/>
          <p:cNvCxnSpPr>
            <a:stCxn id="13" idx="3"/>
          </p:cNvCxnSpPr>
          <p:nvPr/>
        </p:nvCxnSpPr>
        <p:spPr>
          <a:xfrm>
            <a:off x="1944960" y="253608"/>
            <a:ext cx="25423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57033" y="515217"/>
            <a:ext cx="11163294" cy="6013427"/>
          </a:xfrm>
          <a:prstGeom prst="rect">
            <a:avLst/>
          </a:prstGeom>
          <a:noFill/>
          <a:ln w="38100">
            <a:solidFill>
              <a:srgbClr val="038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64184" y="646021"/>
            <a:ext cx="2652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669664" y="62847"/>
            <a:ext cx="381522" cy="381522"/>
          </a:xfrm>
          <a:prstGeom prst="rect">
            <a:avLst/>
          </a:prstGeom>
        </p:spPr>
      </p:pic>
      <p:sp>
        <p:nvSpPr>
          <p:cNvPr id="28" name="TextBox 26"/>
          <p:cNvSpPr txBox="1"/>
          <p:nvPr/>
        </p:nvSpPr>
        <p:spPr>
          <a:xfrm>
            <a:off x="764184" y="646021"/>
            <a:ext cx="2652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557405" y="505398"/>
          <a:ext cx="11162911" cy="602288"/>
        </p:xfrm>
        <a:graphic>
          <a:graphicData uri="http://schemas.openxmlformats.org/drawingml/2006/table">
            <a:tbl>
              <a:tblPr firstRow="1" bandRow="1"/>
              <a:tblGrid>
                <a:gridCol w="1326469"/>
                <a:gridCol w="3615355"/>
                <a:gridCol w="1629773"/>
                <a:gridCol w="1889324"/>
                <a:gridCol w="2701990"/>
              </a:tblGrid>
              <a:tr h="602288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1d1f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0" name="TextBox 26"/>
          <p:cNvSpPr txBox="1"/>
          <p:nvPr/>
        </p:nvSpPr>
        <p:spPr>
          <a:xfrm>
            <a:off x="889260" y="626779"/>
            <a:ext cx="6941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개요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26"/>
          <p:cNvSpPr txBox="1"/>
          <p:nvPr/>
        </p:nvSpPr>
        <p:spPr>
          <a:xfrm>
            <a:off x="2409410" y="626777"/>
            <a:ext cx="2652785" cy="333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29"/>
          <p:cNvSpPr txBox="1"/>
          <p:nvPr/>
        </p:nvSpPr>
        <p:spPr>
          <a:xfrm>
            <a:off x="4938983" y="642759"/>
            <a:ext cx="2775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일정 계획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3" name="TextBox 29"/>
          <p:cNvSpPr txBox="1"/>
          <p:nvPr/>
        </p:nvSpPr>
        <p:spPr>
          <a:xfrm>
            <a:off x="6707937" y="641316"/>
            <a:ext cx="2775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완성도 평가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4" name="TextBox 29"/>
          <p:cNvSpPr txBox="1"/>
          <p:nvPr/>
        </p:nvSpPr>
        <p:spPr>
          <a:xfrm>
            <a:off x="8949488" y="631791"/>
            <a:ext cx="2775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프로젝트 결과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89610" y="1262917"/>
            <a:ext cx="3261819" cy="5192102"/>
          </a:xfrm>
          <a:prstGeom prst="rect">
            <a:avLst/>
          </a:prstGeom>
          <a:ln w="25400">
            <a:solidFill>
              <a:srgbClr val="03829e"/>
            </a:solidFill>
          </a:ln>
        </p:spPr>
      </p:pic>
      <p:pic>
        <p:nvPicPr>
          <p:cNvPr id="3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89707" y="1265308"/>
            <a:ext cx="3321590" cy="5205342"/>
          </a:xfrm>
          <a:prstGeom prst="rect">
            <a:avLst/>
          </a:prstGeom>
          <a:ln w="25400">
            <a:solidFill>
              <a:srgbClr val="03829e"/>
            </a:solidFill>
          </a:ln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126290" y="1266344"/>
            <a:ext cx="3213336" cy="5153629"/>
          </a:xfrm>
          <a:prstGeom prst="rect">
            <a:avLst/>
          </a:prstGeom>
          <a:ln w="25400">
            <a:solidFill>
              <a:srgbClr val="03829e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719560" y="6528669"/>
            <a:ext cx="34480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/>
            </a:pPr>
            <a:r>
              <a:rPr lang="en-US" altLang="ko-KR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28</a:t>
            </a:r>
            <a:endParaRPr lang="en-US" altLang="ko-KR" sz="1100">
              <a:ln w="9525"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10035" y="6016605"/>
            <a:ext cx="34480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/>
            </a:pPr>
            <a:r>
              <a:rPr lang="en-US" altLang="ko-KR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19</a:t>
            </a:r>
            <a:endParaRPr lang="en-US" altLang="ko-KR" sz="1100">
              <a:ln w="9525"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11860425" y="6315929"/>
            <a:ext cx="64770" cy="17502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77516" y="122803"/>
            <a:ext cx="177607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여행이 가져다 주는 즐거움</a:t>
            </a:r>
            <a:endParaRPr lang="ko-KR" altLang="en-US" sz="1100"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cxnSp>
        <p:nvCxnSpPr>
          <p:cNvPr id="14" name="직선 연결선 13"/>
          <p:cNvCxnSpPr>
            <a:stCxn id="13" idx="3"/>
          </p:cNvCxnSpPr>
          <p:nvPr/>
        </p:nvCxnSpPr>
        <p:spPr>
          <a:xfrm>
            <a:off x="1944960" y="253608"/>
            <a:ext cx="25423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57033" y="515217"/>
            <a:ext cx="11163294" cy="6013427"/>
          </a:xfrm>
          <a:prstGeom prst="rect">
            <a:avLst/>
          </a:prstGeom>
          <a:noFill/>
          <a:ln w="38100">
            <a:solidFill>
              <a:srgbClr val="038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64184" y="646021"/>
            <a:ext cx="2652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669664" y="62847"/>
            <a:ext cx="381522" cy="381522"/>
          </a:xfrm>
          <a:prstGeom prst="rect">
            <a:avLst/>
          </a:prstGeom>
        </p:spPr>
      </p:pic>
      <p:pic>
        <p:nvPicPr>
          <p:cNvPr id="16" name="Picture 2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63141" y="1606577"/>
            <a:ext cx="3769895" cy="433136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8" name="TextBox 26"/>
          <p:cNvSpPr txBox="1"/>
          <p:nvPr/>
        </p:nvSpPr>
        <p:spPr>
          <a:xfrm>
            <a:off x="764184" y="646021"/>
            <a:ext cx="2652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557405" y="505398"/>
          <a:ext cx="11162911" cy="602288"/>
        </p:xfrm>
        <a:graphic>
          <a:graphicData uri="http://schemas.openxmlformats.org/drawingml/2006/table">
            <a:tbl>
              <a:tblPr firstRow="1" bandRow="1"/>
              <a:tblGrid>
                <a:gridCol w="1326469"/>
                <a:gridCol w="3615355"/>
                <a:gridCol w="1629773"/>
                <a:gridCol w="1889324"/>
                <a:gridCol w="2701990"/>
              </a:tblGrid>
              <a:tr h="602288">
                <a:tc>
                  <a:txBody>
                    <a:bodyPr vert="horz" lIns="91440" tIns="45720" rIns="91440" bIns="45720" anchor="t" anchorCtr="0"/>
                    <a:p>
                      <a:pPr>
                        <a:defRPr lang="ko-KR"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 lang="ko-KR"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</a:lnB>
                    <a:solidFill>
                      <a:srgbClr val="d1d1f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 lang="ko-KR"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 lang="ko-KR"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 lang="ko-KR"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0" name="TextBox 26"/>
          <p:cNvSpPr txBox="1"/>
          <p:nvPr/>
        </p:nvSpPr>
        <p:spPr>
          <a:xfrm>
            <a:off x="889260" y="626779"/>
            <a:ext cx="6941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개요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26"/>
          <p:cNvSpPr txBox="1"/>
          <p:nvPr/>
        </p:nvSpPr>
        <p:spPr>
          <a:xfrm>
            <a:off x="2409410" y="626777"/>
            <a:ext cx="2652785" cy="333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29"/>
          <p:cNvSpPr txBox="1"/>
          <p:nvPr/>
        </p:nvSpPr>
        <p:spPr>
          <a:xfrm>
            <a:off x="4938983" y="642759"/>
            <a:ext cx="2775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일정 계획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3" name="TextBox 29"/>
          <p:cNvSpPr txBox="1"/>
          <p:nvPr/>
        </p:nvSpPr>
        <p:spPr>
          <a:xfrm>
            <a:off x="6707937" y="641316"/>
            <a:ext cx="2775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완성도 평가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4" name="TextBox 29"/>
          <p:cNvSpPr txBox="1"/>
          <p:nvPr/>
        </p:nvSpPr>
        <p:spPr>
          <a:xfrm>
            <a:off x="8949488" y="631791"/>
            <a:ext cx="2775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프로젝트 결과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89623" y="2731844"/>
            <a:ext cx="5448300" cy="2200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1719560" y="6528669"/>
            <a:ext cx="34480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28</a:t>
            </a:r>
            <a:endParaRPr lang="en-US" altLang="ko-KR" sz="1100">
              <a:ln w="9525"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729945" y="6016605"/>
            <a:ext cx="32573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02</a:t>
            </a:r>
            <a:endParaRPr lang="ko-KR" altLang="en-US" sz="1100">
              <a:ln w="9525"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 flipH="1">
            <a:off x="11860425" y="6315929"/>
            <a:ext cx="64770" cy="17502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77516" y="122803"/>
            <a:ext cx="166744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여행이 가져다 주는 즐거움</a:t>
            </a:r>
            <a:endParaRPr lang="ko-KR" altLang="en-US" sz="1100"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cxnSp>
        <p:nvCxnSpPr>
          <p:cNvPr id="24" name="직선 연결선 23"/>
          <p:cNvCxnSpPr>
            <a:stCxn id="22" idx="3"/>
          </p:cNvCxnSpPr>
          <p:nvPr/>
        </p:nvCxnSpPr>
        <p:spPr>
          <a:xfrm>
            <a:off x="1944960" y="253608"/>
            <a:ext cx="25423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 rot="0">
            <a:off x="4708073" y="808743"/>
            <a:ext cx="2775853" cy="533562"/>
            <a:chOff x="221614" y="4116080"/>
            <a:chExt cx="2775853" cy="533562"/>
          </a:xfrm>
        </p:grpSpPr>
        <p:sp>
          <p:nvSpPr>
            <p:cNvPr id="21" name="직사각형 20"/>
            <p:cNvSpPr/>
            <p:nvPr/>
          </p:nvSpPr>
          <p:spPr>
            <a:xfrm>
              <a:off x="221614" y="4116080"/>
              <a:ext cx="2775853" cy="533562"/>
            </a:xfrm>
            <a:prstGeom prst="rect">
              <a:avLst/>
            </a:prstGeom>
            <a:noFill/>
            <a:ln w="38100">
              <a:solidFill>
                <a:srgbClr val="537e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21614" y="4235812"/>
              <a:ext cx="277585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600">
                  <a:ln w="952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/>
                  <a:ea typeface="KoPub돋움체 Bold"/>
                </a:rPr>
                <a:t>목 차</a:t>
              </a:r>
              <a:endPara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708073" y="1938611"/>
            <a:ext cx="2775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개요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08073" y="2873471"/>
            <a:ext cx="2775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708072" y="3808331"/>
            <a:ext cx="2775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일정 계획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08072" y="4743191"/>
            <a:ext cx="2775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완성도 평가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08072" y="5678051"/>
            <a:ext cx="2775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프로젝트 결과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69664" y="62847"/>
            <a:ext cx="381522" cy="3815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719560" y="6528669"/>
            <a:ext cx="34480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/>
            </a:pPr>
            <a:r>
              <a:rPr lang="en-US" altLang="ko-KR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28</a:t>
            </a:r>
            <a:endParaRPr lang="en-US" altLang="ko-KR" sz="1100">
              <a:ln w="9525"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10035" y="6016605"/>
            <a:ext cx="34480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/>
            </a:pPr>
            <a:r>
              <a:rPr lang="en-US" altLang="ko-KR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20</a:t>
            </a:r>
            <a:endParaRPr lang="en-US" altLang="ko-KR" sz="1100">
              <a:ln w="9525"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11860425" y="6315929"/>
            <a:ext cx="64770" cy="17502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77516" y="122803"/>
            <a:ext cx="177607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여행이 가져다 주는 즐거움</a:t>
            </a:r>
            <a:endParaRPr lang="ko-KR" altLang="en-US" sz="1100"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cxnSp>
        <p:nvCxnSpPr>
          <p:cNvPr id="14" name="직선 연결선 13"/>
          <p:cNvCxnSpPr>
            <a:stCxn id="13" idx="3"/>
          </p:cNvCxnSpPr>
          <p:nvPr/>
        </p:nvCxnSpPr>
        <p:spPr>
          <a:xfrm>
            <a:off x="1944960" y="253608"/>
            <a:ext cx="25423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57033" y="515217"/>
            <a:ext cx="11163294" cy="6013427"/>
          </a:xfrm>
          <a:prstGeom prst="rect">
            <a:avLst/>
          </a:prstGeom>
          <a:noFill/>
          <a:ln w="38100">
            <a:solidFill>
              <a:srgbClr val="038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64184" y="646021"/>
            <a:ext cx="2652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669664" y="62847"/>
            <a:ext cx="381522" cy="381522"/>
          </a:xfrm>
          <a:prstGeom prst="rect">
            <a:avLst/>
          </a:prstGeom>
        </p:spPr>
      </p:pic>
      <p:sp>
        <p:nvSpPr>
          <p:cNvPr id="28" name="TextBox 26"/>
          <p:cNvSpPr txBox="1"/>
          <p:nvPr/>
        </p:nvSpPr>
        <p:spPr>
          <a:xfrm>
            <a:off x="764184" y="646021"/>
            <a:ext cx="2652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557405" y="505398"/>
          <a:ext cx="11162911" cy="602288"/>
        </p:xfrm>
        <a:graphic>
          <a:graphicData uri="http://schemas.openxmlformats.org/drawingml/2006/table">
            <a:tbl>
              <a:tblPr firstRow="1" bandRow="1"/>
              <a:tblGrid>
                <a:gridCol w="1326469"/>
                <a:gridCol w="3615355"/>
                <a:gridCol w="1629773"/>
                <a:gridCol w="1889324"/>
                <a:gridCol w="2701990"/>
              </a:tblGrid>
              <a:tr h="602288">
                <a:tc>
                  <a:txBody>
                    <a:bodyPr vert="horz" lIns="91440" tIns="45720" rIns="91440" bIns="45720" anchor="t" anchorCtr="0"/>
                    <a:p>
                      <a:pPr>
                        <a:defRPr lang="ko-KR"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 lang="ko-KR"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</a:lnB>
                    <a:solidFill>
                      <a:srgbClr val="d1d1f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 lang="ko-KR"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 lang="ko-KR"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 lang="ko-KR"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0" name="TextBox 26"/>
          <p:cNvSpPr txBox="1"/>
          <p:nvPr/>
        </p:nvSpPr>
        <p:spPr>
          <a:xfrm>
            <a:off x="889260" y="626779"/>
            <a:ext cx="6941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개요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26"/>
          <p:cNvSpPr txBox="1"/>
          <p:nvPr/>
        </p:nvSpPr>
        <p:spPr>
          <a:xfrm>
            <a:off x="2409410" y="626777"/>
            <a:ext cx="2652785" cy="333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29"/>
          <p:cNvSpPr txBox="1"/>
          <p:nvPr/>
        </p:nvSpPr>
        <p:spPr>
          <a:xfrm>
            <a:off x="4938983" y="642759"/>
            <a:ext cx="2775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일정 계획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3" name="TextBox 29"/>
          <p:cNvSpPr txBox="1"/>
          <p:nvPr/>
        </p:nvSpPr>
        <p:spPr>
          <a:xfrm>
            <a:off x="6707937" y="641316"/>
            <a:ext cx="2775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완성도 평가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4" name="TextBox 29"/>
          <p:cNvSpPr txBox="1"/>
          <p:nvPr/>
        </p:nvSpPr>
        <p:spPr>
          <a:xfrm>
            <a:off x="8949488" y="631791"/>
            <a:ext cx="2775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프로젝트 결과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135326" y="1184518"/>
            <a:ext cx="3195110" cy="5258289"/>
          </a:xfrm>
          <a:prstGeom prst="rect">
            <a:avLst/>
          </a:prstGeom>
          <a:ln w="25400">
            <a:solidFill>
              <a:srgbClr val="03829e"/>
            </a:solidFill>
          </a:ln>
        </p:spPr>
      </p:pic>
      <p:pic>
        <p:nvPicPr>
          <p:cNvPr id="3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47291" y="1175868"/>
            <a:ext cx="3170686" cy="5291361"/>
          </a:xfrm>
          <a:prstGeom prst="rect">
            <a:avLst/>
          </a:prstGeom>
          <a:ln w="25400">
            <a:solidFill>
              <a:srgbClr val="03829e"/>
            </a:solidFill>
          </a:ln>
        </p:spPr>
      </p:pic>
      <p:pic>
        <p:nvPicPr>
          <p:cNvPr id="3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11958" y="1170153"/>
            <a:ext cx="3288388" cy="5281080"/>
          </a:xfrm>
          <a:prstGeom prst="rect">
            <a:avLst/>
          </a:prstGeom>
          <a:ln w="25400">
            <a:solidFill>
              <a:srgbClr val="03829e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719560" y="6528669"/>
            <a:ext cx="34480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28</a:t>
            </a:r>
            <a:endParaRPr lang="en-US" altLang="ko-KR" sz="1100">
              <a:ln w="9525"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10035" y="6016605"/>
            <a:ext cx="34480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21</a:t>
            </a:r>
            <a:endParaRPr lang="en-US" altLang="ko-KR" sz="1100">
              <a:ln w="9525"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11860425" y="6315929"/>
            <a:ext cx="64770" cy="17502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77516" y="122803"/>
            <a:ext cx="166744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여행이 가져다 주는 즐거움</a:t>
            </a:r>
            <a:endParaRPr lang="ko-KR" altLang="en-US" sz="1100"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cxnSp>
        <p:nvCxnSpPr>
          <p:cNvPr id="14" name="직선 연결선 13"/>
          <p:cNvCxnSpPr>
            <a:stCxn id="13" idx="3"/>
          </p:cNvCxnSpPr>
          <p:nvPr/>
        </p:nvCxnSpPr>
        <p:spPr>
          <a:xfrm>
            <a:off x="1944960" y="253608"/>
            <a:ext cx="25423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57033" y="515217"/>
            <a:ext cx="11163294" cy="6013427"/>
          </a:xfrm>
          <a:prstGeom prst="rect">
            <a:avLst/>
          </a:prstGeom>
          <a:noFill/>
          <a:ln w="38100">
            <a:solidFill>
              <a:srgbClr val="038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64184" y="646021"/>
            <a:ext cx="2652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669664" y="62847"/>
            <a:ext cx="381522" cy="381522"/>
          </a:xfrm>
          <a:prstGeom prst="rect">
            <a:avLst/>
          </a:prstGeom>
        </p:spPr>
      </p:pic>
      <p:pic>
        <p:nvPicPr>
          <p:cNvPr id="15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38680" y="2381440"/>
            <a:ext cx="5259878" cy="337524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6" name="Picture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11238" y="2381440"/>
            <a:ext cx="4343078" cy="337524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8" name="TextBox 26"/>
          <p:cNvSpPr txBox="1"/>
          <p:nvPr/>
        </p:nvSpPr>
        <p:spPr>
          <a:xfrm>
            <a:off x="764184" y="646021"/>
            <a:ext cx="2652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557405" y="505398"/>
          <a:ext cx="11162911" cy="602288"/>
        </p:xfrm>
        <a:graphic>
          <a:graphicData uri="http://schemas.openxmlformats.org/drawingml/2006/table">
            <a:tbl>
              <a:tblPr firstRow="1" bandRow="1"/>
              <a:tblGrid>
                <a:gridCol w="1326469"/>
                <a:gridCol w="3615355"/>
                <a:gridCol w="1629773"/>
                <a:gridCol w="1889324"/>
                <a:gridCol w="2701990"/>
              </a:tblGrid>
              <a:tr h="602288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1d1f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0" name="TextBox 26"/>
          <p:cNvSpPr txBox="1"/>
          <p:nvPr/>
        </p:nvSpPr>
        <p:spPr>
          <a:xfrm>
            <a:off x="889260" y="626779"/>
            <a:ext cx="6941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개요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26"/>
          <p:cNvSpPr txBox="1"/>
          <p:nvPr/>
        </p:nvSpPr>
        <p:spPr>
          <a:xfrm>
            <a:off x="2409410" y="626777"/>
            <a:ext cx="2652785" cy="333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29"/>
          <p:cNvSpPr txBox="1"/>
          <p:nvPr/>
        </p:nvSpPr>
        <p:spPr>
          <a:xfrm>
            <a:off x="4938983" y="642759"/>
            <a:ext cx="2775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일정 계획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3" name="TextBox 29"/>
          <p:cNvSpPr txBox="1"/>
          <p:nvPr/>
        </p:nvSpPr>
        <p:spPr>
          <a:xfrm>
            <a:off x="6707937" y="641316"/>
            <a:ext cx="2775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완성도 평가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4" name="TextBox 29"/>
          <p:cNvSpPr txBox="1"/>
          <p:nvPr/>
        </p:nvSpPr>
        <p:spPr>
          <a:xfrm>
            <a:off x="8949488" y="631791"/>
            <a:ext cx="2775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프로젝트 결과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719559" y="6528669"/>
            <a:ext cx="34480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28</a:t>
            </a:r>
            <a:endParaRPr lang="en-US" altLang="ko-KR" sz="1100">
              <a:ln w="9525"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10035" y="6016605"/>
            <a:ext cx="34480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22</a:t>
            </a:r>
            <a:endParaRPr lang="en-US" altLang="ko-KR" sz="1100">
              <a:ln w="9525"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11860425" y="6315929"/>
            <a:ext cx="64770" cy="17502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77516" y="122803"/>
            <a:ext cx="166744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여행이 가져다 주는 즐거움</a:t>
            </a:r>
            <a:endParaRPr lang="ko-KR" altLang="en-US" sz="1100"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cxnSp>
        <p:nvCxnSpPr>
          <p:cNvPr id="14" name="직선 연결선 13"/>
          <p:cNvCxnSpPr>
            <a:stCxn id="13" idx="3"/>
          </p:cNvCxnSpPr>
          <p:nvPr/>
        </p:nvCxnSpPr>
        <p:spPr>
          <a:xfrm>
            <a:off x="1944960" y="253608"/>
            <a:ext cx="25423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57033" y="515217"/>
            <a:ext cx="11163294" cy="6013427"/>
          </a:xfrm>
          <a:prstGeom prst="rect">
            <a:avLst/>
          </a:prstGeom>
          <a:noFill/>
          <a:ln w="38100">
            <a:solidFill>
              <a:srgbClr val="038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64184" y="646021"/>
            <a:ext cx="2652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669664" y="62847"/>
            <a:ext cx="381522" cy="38152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199190" y="1596609"/>
            <a:ext cx="1944000" cy="4320000"/>
          </a:xfrm>
          <a:prstGeom prst="rect">
            <a:avLst/>
          </a:prstGeom>
          <a:ln w="25400">
            <a:solidFill>
              <a:srgbClr val="03829e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105650" y="1596609"/>
            <a:ext cx="1944000" cy="4320000"/>
          </a:xfrm>
          <a:prstGeom prst="rect">
            <a:avLst/>
          </a:prstGeom>
          <a:ln w="25400">
            <a:solidFill>
              <a:srgbClr val="03829e"/>
            </a:solidFill>
          </a:ln>
        </p:spPr>
      </p:pic>
      <p:sp>
        <p:nvSpPr>
          <p:cNvPr id="28" name="TextBox 26"/>
          <p:cNvSpPr txBox="1"/>
          <p:nvPr/>
        </p:nvSpPr>
        <p:spPr>
          <a:xfrm>
            <a:off x="764184" y="646021"/>
            <a:ext cx="2652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557405" y="505398"/>
          <a:ext cx="11162911" cy="602288"/>
        </p:xfrm>
        <a:graphic>
          <a:graphicData uri="http://schemas.openxmlformats.org/drawingml/2006/table">
            <a:tbl>
              <a:tblPr firstRow="1" bandRow="1"/>
              <a:tblGrid>
                <a:gridCol w="1326469"/>
                <a:gridCol w="3615355"/>
                <a:gridCol w="1629773"/>
                <a:gridCol w="1889324"/>
                <a:gridCol w="2701990"/>
              </a:tblGrid>
              <a:tr h="602288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1d1f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0" name="TextBox 26"/>
          <p:cNvSpPr txBox="1"/>
          <p:nvPr/>
        </p:nvSpPr>
        <p:spPr>
          <a:xfrm>
            <a:off x="889260" y="626779"/>
            <a:ext cx="6941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개요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26"/>
          <p:cNvSpPr txBox="1"/>
          <p:nvPr/>
        </p:nvSpPr>
        <p:spPr>
          <a:xfrm>
            <a:off x="2409410" y="626777"/>
            <a:ext cx="2652785" cy="333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29"/>
          <p:cNvSpPr txBox="1"/>
          <p:nvPr/>
        </p:nvSpPr>
        <p:spPr>
          <a:xfrm>
            <a:off x="4938983" y="642759"/>
            <a:ext cx="2775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일정 계획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3" name="TextBox 29"/>
          <p:cNvSpPr txBox="1"/>
          <p:nvPr/>
        </p:nvSpPr>
        <p:spPr>
          <a:xfrm>
            <a:off x="6707937" y="641316"/>
            <a:ext cx="2775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완성도 평가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4" name="TextBox 29"/>
          <p:cNvSpPr txBox="1"/>
          <p:nvPr/>
        </p:nvSpPr>
        <p:spPr>
          <a:xfrm>
            <a:off x="8949488" y="631791"/>
            <a:ext cx="2775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프로젝트 결과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719560" y="6528669"/>
            <a:ext cx="34480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/>
            </a:pPr>
            <a:r>
              <a:rPr lang="en-US" altLang="ko-KR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28</a:t>
            </a:r>
            <a:endParaRPr lang="en-US" altLang="ko-KR" sz="1100">
              <a:ln w="9525"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19560" y="6016605"/>
            <a:ext cx="34480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/>
            </a:pPr>
            <a:r>
              <a:rPr lang="en-US" altLang="ko-KR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23</a:t>
            </a:r>
            <a:endParaRPr lang="en-US" altLang="ko-KR" sz="1100">
              <a:ln w="9525"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11860425" y="6315929"/>
            <a:ext cx="64770" cy="17502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77516" y="122803"/>
            <a:ext cx="177607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여행이 가져다 주는 즐거움</a:t>
            </a:r>
            <a:endParaRPr lang="ko-KR" altLang="en-US" sz="1100"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cxnSp>
        <p:nvCxnSpPr>
          <p:cNvPr id="14" name="직선 연결선 13"/>
          <p:cNvCxnSpPr>
            <a:stCxn id="13" idx="3"/>
          </p:cNvCxnSpPr>
          <p:nvPr/>
        </p:nvCxnSpPr>
        <p:spPr>
          <a:xfrm>
            <a:off x="1944960" y="253608"/>
            <a:ext cx="25423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57033" y="515217"/>
            <a:ext cx="11163294" cy="6013427"/>
          </a:xfrm>
          <a:prstGeom prst="rect">
            <a:avLst/>
          </a:prstGeom>
          <a:noFill/>
          <a:ln w="38100">
            <a:solidFill>
              <a:srgbClr val="038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64184" y="646021"/>
            <a:ext cx="2652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669664" y="62847"/>
            <a:ext cx="381522" cy="381522"/>
          </a:xfrm>
          <a:prstGeom prst="rect">
            <a:avLst/>
          </a:prstGeom>
        </p:spPr>
      </p:pic>
      <p:pic>
        <p:nvPicPr>
          <p:cNvPr id="15" name="Picture 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11238" y="1590925"/>
            <a:ext cx="4888545" cy="433136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8" name="TextBox 26"/>
          <p:cNvSpPr txBox="1"/>
          <p:nvPr/>
        </p:nvSpPr>
        <p:spPr>
          <a:xfrm>
            <a:off x="764184" y="646021"/>
            <a:ext cx="2652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557405" y="505398"/>
          <a:ext cx="11162911" cy="602288"/>
        </p:xfrm>
        <a:graphic>
          <a:graphicData uri="http://schemas.openxmlformats.org/drawingml/2006/table">
            <a:tbl>
              <a:tblPr firstRow="1" bandRow="1"/>
              <a:tblGrid>
                <a:gridCol w="1326469"/>
                <a:gridCol w="3615355"/>
                <a:gridCol w="1629773"/>
                <a:gridCol w="1889324"/>
                <a:gridCol w="2701990"/>
              </a:tblGrid>
              <a:tr h="602288">
                <a:tc>
                  <a:txBody>
                    <a:bodyPr vert="horz" lIns="91440" tIns="45720" rIns="91440" bIns="45720" anchor="t" anchorCtr="0"/>
                    <a:p>
                      <a:pPr>
                        <a:defRPr lang="ko-KR"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 lang="ko-KR"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</a:lnB>
                    <a:solidFill>
                      <a:srgbClr val="d1d1f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 lang="ko-KR"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 lang="ko-KR"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 lang="ko-KR"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0" name="TextBox 26"/>
          <p:cNvSpPr txBox="1"/>
          <p:nvPr/>
        </p:nvSpPr>
        <p:spPr>
          <a:xfrm>
            <a:off x="889260" y="626779"/>
            <a:ext cx="6941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개요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26"/>
          <p:cNvSpPr txBox="1"/>
          <p:nvPr/>
        </p:nvSpPr>
        <p:spPr>
          <a:xfrm>
            <a:off x="2409410" y="626777"/>
            <a:ext cx="2652785" cy="333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29"/>
          <p:cNvSpPr txBox="1"/>
          <p:nvPr/>
        </p:nvSpPr>
        <p:spPr>
          <a:xfrm>
            <a:off x="4938983" y="642759"/>
            <a:ext cx="2775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일정 계획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3" name="TextBox 29"/>
          <p:cNvSpPr txBox="1"/>
          <p:nvPr/>
        </p:nvSpPr>
        <p:spPr>
          <a:xfrm>
            <a:off x="6707937" y="641316"/>
            <a:ext cx="2775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완성도 평가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4" name="TextBox 29"/>
          <p:cNvSpPr txBox="1"/>
          <p:nvPr/>
        </p:nvSpPr>
        <p:spPr>
          <a:xfrm>
            <a:off x="8949488" y="631791"/>
            <a:ext cx="2775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프로젝트 결과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29834" y="1707511"/>
            <a:ext cx="5038725" cy="408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719560" y="6528669"/>
            <a:ext cx="34480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28</a:t>
            </a:r>
            <a:endParaRPr lang="en-US" altLang="ko-KR" sz="1100">
              <a:ln w="9525"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10034" y="6016605"/>
            <a:ext cx="34480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24</a:t>
            </a:r>
            <a:endParaRPr lang="en-US" altLang="ko-KR" sz="1100">
              <a:ln w="9525"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11860425" y="6315929"/>
            <a:ext cx="64770" cy="17502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77516" y="122803"/>
            <a:ext cx="166744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여행이 가져다 주는 즐거움</a:t>
            </a:r>
            <a:endParaRPr lang="ko-KR" altLang="en-US" sz="1100"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cxnSp>
        <p:nvCxnSpPr>
          <p:cNvPr id="14" name="직선 연결선 13"/>
          <p:cNvCxnSpPr>
            <a:stCxn id="13" idx="3"/>
          </p:cNvCxnSpPr>
          <p:nvPr/>
        </p:nvCxnSpPr>
        <p:spPr>
          <a:xfrm>
            <a:off x="1944960" y="253608"/>
            <a:ext cx="25423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57033" y="515217"/>
            <a:ext cx="11163294" cy="6013427"/>
          </a:xfrm>
          <a:prstGeom prst="rect">
            <a:avLst/>
          </a:prstGeom>
          <a:noFill/>
          <a:ln w="38100">
            <a:solidFill>
              <a:srgbClr val="038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64184" y="646021"/>
            <a:ext cx="2652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669664" y="62847"/>
            <a:ext cx="381522" cy="38152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67612" y="1361930"/>
            <a:ext cx="1944000" cy="4320000"/>
          </a:xfrm>
          <a:prstGeom prst="rect">
            <a:avLst/>
          </a:prstGeom>
          <a:ln w="25400">
            <a:solidFill>
              <a:srgbClr val="03829e"/>
            </a:solidFill>
          </a:ln>
        </p:spPr>
      </p:pic>
      <p:sp>
        <p:nvSpPr>
          <p:cNvPr id="28" name="TextBox 26"/>
          <p:cNvSpPr txBox="1"/>
          <p:nvPr/>
        </p:nvSpPr>
        <p:spPr>
          <a:xfrm>
            <a:off x="764184" y="646021"/>
            <a:ext cx="2652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557405" y="505398"/>
          <a:ext cx="11162911" cy="602288"/>
        </p:xfrm>
        <a:graphic>
          <a:graphicData uri="http://schemas.openxmlformats.org/drawingml/2006/table">
            <a:tbl>
              <a:tblPr firstRow="1" bandRow="1"/>
              <a:tblGrid>
                <a:gridCol w="1326469"/>
                <a:gridCol w="3615355"/>
                <a:gridCol w="1629773"/>
                <a:gridCol w="1889324"/>
                <a:gridCol w="2701990"/>
              </a:tblGrid>
              <a:tr h="602288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1d1f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0" name="TextBox 26"/>
          <p:cNvSpPr txBox="1"/>
          <p:nvPr/>
        </p:nvSpPr>
        <p:spPr>
          <a:xfrm>
            <a:off x="889260" y="626779"/>
            <a:ext cx="6941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개요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26"/>
          <p:cNvSpPr txBox="1"/>
          <p:nvPr/>
        </p:nvSpPr>
        <p:spPr>
          <a:xfrm>
            <a:off x="2409410" y="626777"/>
            <a:ext cx="2652785" cy="333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29"/>
          <p:cNvSpPr txBox="1"/>
          <p:nvPr/>
        </p:nvSpPr>
        <p:spPr>
          <a:xfrm>
            <a:off x="4938983" y="642759"/>
            <a:ext cx="2775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일정 계획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3" name="TextBox 29"/>
          <p:cNvSpPr txBox="1"/>
          <p:nvPr/>
        </p:nvSpPr>
        <p:spPr>
          <a:xfrm>
            <a:off x="6707937" y="641316"/>
            <a:ext cx="2775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완성도 평가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4" name="TextBox 29"/>
          <p:cNvSpPr txBox="1"/>
          <p:nvPr/>
        </p:nvSpPr>
        <p:spPr>
          <a:xfrm>
            <a:off x="8949488" y="631791"/>
            <a:ext cx="2775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프로젝트 결과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710035" y="6528669"/>
            <a:ext cx="34480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28</a:t>
            </a:r>
            <a:endParaRPr lang="en-US" altLang="ko-KR" sz="1100">
              <a:ln w="9525"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00509" y="6041488"/>
            <a:ext cx="344806" cy="26215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25</a:t>
            </a:r>
            <a:endParaRPr lang="en-US" altLang="ko-KR" sz="1100">
              <a:ln w="9525"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11860425" y="6315929"/>
            <a:ext cx="64770" cy="17502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77516" y="122803"/>
            <a:ext cx="166744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여행이 가져다 주는 즐거움</a:t>
            </a:r>
            <a:endParaRPr lang="ko-KR" altLang="en-US" sz="1100"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cxnSp>
        <p:nvCxnSpPr>
          <p:cNvPr id="14" name="직선 연결선 13"/>
          <p:cNvCxnSpPr>
            <a:stCxn id="13" idx="3"/>
          </p:cNvCxnSpPr>
          <p:nvPr/>
        </p:nvCxnSpPr>
        <p:spPr>
          <a:xfrm>
            <a:off x="1944960" y="253608"/>
            <a:ext cx="25423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57033" y="515242"/>
            <a:ext cx="11163294" cy="6013427"/>
          </a:xfrm>
          <a:prstGeom prst="rect">
            <a:avLst/>
          </a:prstGeom>
          <a:noFill/>
          <a:ln w="38100">
            <a:solidFill>
              <a:srgbClr val="038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45683" y="654518"/>
            <a:ext cx="2652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일정 계획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>
          <a:xfrm>
            <a:off x="-41856156" y="0"/>
            <a:ext cx="97300928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69664" y="62847"/>
            <a:ext cx="381522" cy="381522"/>
          </a:xfrm>
          <a:prstGeom prst="rect">
            <a:avLst/>
          </a:prstGeom>
        </p:spPr>
      </p:pic>
      <p:sp>
        <p:nvSpPr>
          <p:cNvPr id="28" name="TextBox 26"/>
          <p:cNvSpPr txBox="1"/>
          <p:nvPr/>
        </p:nvSpPr>
        <p:spPr>
          <a:xfrm>
            <a:off x="764184" y="646021"/>
            <a:ext cx="2652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557405" y="505398"/>
          <a:ext cx="11162911" cy="602288"/>
        </p:xfrm>
        <a:graphic>
          <a:graphicData uri="http://schemas.openxmlformats.org/drawingml/2006/table">
            <a:tbl>
              <a:tblPr firstRow="1" bandRow="1"/>
              <a:tblGrid>
                <a:gridCol w="1326469"/>
                <a:gridCol w="3615355"/>
                <a:gridCol w="1629773"/>
                <a:gridCol w="1889324"/>
                <a:gridCol w="2701990"/>
              </a:tblGrid>
              <a:tr h="602288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1d1f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0" name="TextBox 26"/>
          <p:cNvSpPr txBox="1"/>
          <p:nvPr/>
        </p:nvSpPr>
        <p:spPr>
          <a:xfrm>
            <a:off x="889260" y="626779"/>
            <a:ext cx="6941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개요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26"/>
          <p:cNvSpPr txBox="1"/>
          <p:nvPr/>
        </p:nvSpPr>
        <p:spPr>
          <a:xfrm>
            <a:off x="2409410" y="626777"/>
            <a:ext cx="2652785" cy="333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29"/>
          <p:cNvSpPr txBox="1"/>
          <p:nvPr/>
        </p:nvSpPr>
        <p:spPr>
          <a:xfrm>
            <a:off x="4938983" y="642759"/>
            <a:ext cx="2775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일정 계획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3" name="TextBox 29"/>
          <p:cNvSpPr txBox="1"/>
          <p:nvPr/>
        </p:nvSpPr>
        <p:spPr>
          <a:xfrm>
            <a:off x="6707937" y="641316"/>
            <a:ext cx="2775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완성도 평가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4" name="TextBox 29"/>
          <p:cNvSpPr txBox="1"/>
          <p:nvPr/>
        </p:nvSpPr>
        <p:spPr>
          <a:xfrm>
            <a:off x="8949488" y="631791"/>
            <a:ext cx="2775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프로젝트 결과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9260" y="1165727"/>
            <a:ext cx="10530468" cy="53252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719560" y="6528669"/>
            <a:ext cx="34480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28</a:t>
            </a:r>
            <a:endParaRPr lang="en-US" altLang="ko-KR" sz="1100">
              <a:ln w="9525"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19560" y="6016605"/>
            <a:ext cx="34480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26</a:t>
            </a:r>
            <a:endParaRPr lang="en-US" altLang="ko-KR" sz="1100">
              <a:ln w="9525"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11860425" y="6315929"/>
            <a:ext cx="64770" cy="17502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77516" y="122803"/>
            <a:ext cx="166744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여행이 가져다 주는 즐거움</a:t>
            </a:r>
            <a:endParaRPr lang="ko-KR" altLang="en-US" sz="1100"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cxnSp>
        <p:nvCxnSpPr>
          <p:cNvPr id="14" name="직선 연결선 13"/>
          <p:cNvCxnSpPr>
            <a:stCxn id="13" idx="3"/>
          </p:cNvCxnSpPr>
          <p:nvPr/>
        </p:nvCxnSpPr>
        <p:spPr>
          <a:xfrm>
            <a:off x="1944960" y="253608"/>
            <a:ext cx="25423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57033" y="515217"/>
            <a:ext cx="11163294" cy="6013427"/>
          </a:xfrm>
          <a:prstGeom prst="rect">
            <a:avLst/>
          </a:prstGeom>
          <a:noFill/>
          <a:ln w="38100">
            <a:solidFill>
              <a:srgbClr val="038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64184" y="646021"/>
            <a:ext cx="2652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완성도 평가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69664" y="62847"/>
            <a:ext cx="381522" cy="381522"/>
          </a:xfrm>
          <a:prstGeom prst="rect">
            <a:avLst/>
          </a:prstGeom>
        </p:spPr>
      </p:pic>
      <p:sp>
        <p:nvSpPr>
          <p:cNvPr id="2" name="Rectangle 1"/>
          <p:cNvSpPr>
            <a:spLocks noChangeArrowheads="1"/>
          </p:cNvSpPr>
          <p:nvPr/>
        </p:nvSpPr>
        <p:spPr>
          <a:xfrm>
            <a:off x="-8952817" y="0"/>
            <a:ext cx="306452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graphicFrame>
        <p:nvGraphicFramePr>
          <p:cNvPr id="4" name="표 3"/>
          <p:cNvGraphicFramePr/>
          <p:nvPr/>
        </p:nvGraphicFramePr>
        <p:xfrm>
          <a:off x="1102526" y="1163299"/>
          <a:ext cx="10011369" cy="53309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09722"/>
                <a:gridCol w="1265619"/>
                <a:gridCol w="1265619"/>
                <a:gridCol w="4770409"/>
              </a:tblGrid>
              <a:tr h="308521">
                <a:tc>
                  <a:txBody>
                    <a:bodyPr vert="horz" lIns="38677" tIns="38677" rIns="38677" bIns="38677" anchor="ctr" anchorCtr="0"/>
                    <a:p>
                      <a:pPr marL="338328" marR="0" indent="-338328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u="none" strike="noStrike" spc="0">
                          <a:effectLst/>
                        </a:rPr>
                        <a:t>목표</a:t>
                      </a:r>
                      <a:endParaRPr lang="ko-KR" alt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38677" marR="38677" marT="38677" marB="38677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 vert="horz" lIns="38677" tIns="38677" rIns="38677" bIns="38677" anchor="ctr" anchorCtr="0"/>
                    <a:p>
                      <a:pPr marL="338328" marR="0" indent="-338328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u="none" strike="noStrike" spc="0">
                          <a:effectLst/>
                        </a:rPr>
                        <a:t>중요도</a:t>
                      </a:r>
                      <a:r>
                        <a:rPr lang="en-US" altLang="ko-KR" sz="1000" u="none" strike="noStrike" spc="0">
                          <a:effectLst/>
                        </a:rPr>
                        <a:t>(%)</a:t>
                      </a:r>
                      <a:endParaRPr lang="ko-KR" alt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38677" marR="38677" marT="38677" marB="38677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 vert="horz" lIns="38677" tIns="38677" rIns="38677" bIns="38677" anchor="ctr" anchorCtr="0"/>
                    <a:p>
                      <a:pPr marL="338328" marR="0" indent="-338328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u="none" strike="noStrike" spc="0">
                          <a:effectLst/>
                        </a:rPr>
                        <a:t>달성도</a:t>
                      </a:r>
                      <a:r>
                        <a:rPr lang="en-US" altLang="ko-KR" sz="1000" u="none" strike="noStrike" spc="0">
                          <a:effectLst/>
                        </a:rPr>
                        <a:t>(%)</a:t>
                      </a:r>
                      <a:endParaRPr lang="ko-KR" alt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38677" marR="38677" marT="38677" marB="38677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 vert="horz" lIns="38677" tIns="38677" rIns="38677" bIns="38677" anchor="ctr" anchorCtr="0"/>
                    <a:p>
                      <a:pPr marL="338328" marR="0" indent="-338328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u="none" strike="noStrike" spc="0">
                          <a:effectLst/>
                        </a:rPr>
                        <a:t>수행내용</a:t>
                      </a:r>
                      <a:endParaRPr lang="ko-KR" alt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38677" marR="38677" marT="38677" marB="38677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534570">
                <a:tc>
                  <a:txBody>
                    <a:bodyPr vert="horz" lIns="38677" tIns="38677" rIns="38677" bIns="38677" anchor="ctr" anchorCtr="0"/>
                    <a:p>
                      <a:pPr marL="338328" marR="0" indent="-338328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u="none" strike="noStrike" spc="0">
                          <a:effectLst/>
                        </a:rPr>
                        <a:t>로그인</a:t>
                      </a:r>
                      <a:endParaRPr lang="ko-KR" alt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38677" marR="38677" marT="38677" marB="38677" anchor="ctr">
                    <a:solidFill>
                      <a:srgbClr val="eaeff7"/>
                    </a:solidFill>
                  </a:tcPr>
                </a:tc>
                <a:tc>
                  <a:txBody>
                    <a:bodyPr vert="horz" lIns="38677" tIns="38677" rIns="38677" bIns="38677" anchor="ctr" anchorCtr="0"/>
                    <a:p>
                      <a:pPr marL="338328" marR="0" indent="-338328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u="none" strike="noStrike" spc="0">
                          <a:effectLst/>
                        </a:rPr>
                        <a:t>10</a:t>
                      </a:r>
                      <a:endParaRPr lang="en-US" altLang="ko-KR" sz="1000" b="0" i="0" u="none" strike="noStrike">
                        <a:effectLst/>
                        <a:latin typeface="Arial"/>
                      </a:endParaRPr>
                    </a:p>
                  </a:txBody>
                  <a:tcPr marL="38677" marR="38677" marT="38677" marB="38677" anchor="ctr">
                    <a:solidFill>
                      <a:srgbClr val="eaeff7"/>
                    </a:solidFill>
                  </a:tcPr>
                </a:tc>
                <a:tc>
                  <a:txBody>
                    <a:bodyPr vert="horz" lIns="38677" tIns="38677" rIns="38677" bIns="38677" anchor="ctr" anchorCtr="0"/>
                    <a:p>
                      <a:pPr marL="338328" marR="0" indent="-338328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u="none" strike="noStrike" spc="0">
                          <a:effectLst/>
                        </a:rPr>
                        <a:t>10</a:t>
                      </a:r>
                      <a:endParaRPr lang="en-US" altLang="ko-KR" sz="1000" b="0" i="0" u="none" strike="noStrike">
                        <a:effectLst/>
                        <a:latin typeface="Arial"/>
                      </a:endParaRPr>
                    </a:p>
                  </a:txBody>
                  <a:tcPr marL="38677" marR="38677" marT="38677" marB="38677" anchor="ctr">
                    <a:solidFill>
                      <a:srgbClr val="eaeff7"/>
                    </a:solidFill>
                  </a:tcPr>
                </a:tc>
                <a:tc>
                  <a:txBody>
                    <a:bodyPr vert="horz" lIns="38677" tIns="38677" rIns="38677" bIns="38677" anchor="ctr" anchorCtr="0"/>
                    <a:p>
                      <a:pPr marL="64008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" algn="l"/>
                          <a:tab pos="114300" algn="l"/>
                          <a:tab pos="45720" algn="l"/>
                          <a:tab pos="114300" algn="l"/>
                        </a:tabLst>
                        <a:defRPr/>
                      </a:pPr>
                      <a:r>
                        <a:rPr lang="ko-KR" altLang="en-US" sz="1000" u="none" strike="noStrike" spc="0">
                          <a:effectLst/>
                        </a:rPr>
                        <a:t>회원가입</a:t>
                      </a:r>
                      <a:r>
                        <a:rPr lang="en-US" altLang="ko-KR" sz="1000" u="none" strike="noStrike" spc="0">
                          <a:effectLst/>
                        </a:rPr>
                        <a:t>, </a:t>
                      </a:r>
                      <a:r>
                        <a:rPr lang="ko-KR" altLang="en-US" sz="1000" u="none" strike="noStrike" spc="0">
                          <a:effectLst/>
                        </a:rPr>
                        <a:t>로그인 가능함</a:t>
                      </a:r>
                      <a:r>
                        <a:rPr lang="en-US" altLang="ko-KR" sz="1000" u="none" strike="noStrike" spc="0">
                          <a:effectLst/>
                        </a:rPr>
                        <a:t>.</a:t>
                      </a:r>
                      <a:endParaRPr lang="en-US" altLang="ko-KR" sz="1000" u="none" strike="noStrike" spc="0">
                        <a:effectLst/>
                      </a:endParaRPr>
                    </a:p>
                    <a:p>
                      <a:pPr marL="64008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" algn="l"/>
                          <a:tab pos="114300" algn="l"/>
                          <a:tab pos="45720" algn="l"/>
                          <a:tab pos="114300" algn="l"/>
                        </a:tabLst>
                        <a:defRPr/>
                      </a:pPr>
                      <a:r>
                        <a:rPr lang="en-US" altLang="ko-KR" sz="1000" u="none" strike="noStrike" spc="0">
                          <a:effectLst/>
                        </a:rPr>
                        <a:t>Kakao API</a:t>
                      </a:r>
                      <a:r>
                        <a:rPr lang="ko-KR" altLang="en-US" sz="1000" u="none" strike="noStrike" spc="0">
                          <a:effectLst/>
                        </a:rPr>
                        <a:t>를 통한 소셜 로그인 기능 사용 가능 </a:t>
                      </a:r>
                      <a:endParaRPr lang="ko-KR" alt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38677" marR="38677" marT="38677" marB="38677" anchor="ctr">
                    <a:solidFill>
                      <a:srgbClr val="eaeff7"/>
                    </a:solidFill>
                  </a:tcPr>
                </a:tc>
              </a:tr>
              <a:tr h="737827">
                <a:tc>
                  <a:txBody>
                    <a:bodyPr vert="horz" lIns="38677" tIns="38677" rIns="38677" bIns="38677" anchor="ctr" anchorCtr="0"/>
                    <a:p>
                      <a:pPr marL="338328" marR="0" indent="-338328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u="none" strike="noStrike" spc="0">
                          <a:effectLst/>
                        </a:rPr>
                        <a:t>인증 시스템</a:t>
                      </a:r>
                      <a:endParaRPr lang="ko-KR" alt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38677" marR="38677" marT="38677" marB="38677" anchor="ctr">
                    <a:solidFill>
                      <a:srgbClr val="eaeff7"/>
                    </a:solidFill>
                  </a:tcPr>
                </a:tc>
                <a:tc>
                  <a:txBody>
                    <a:bodyPr vert="horz" lIns="38677" tIns="38677" rIns="38677" bIns="38677" anchor="ctr" anchorCtr="0"/>
                    <a:p>
                      <a:pPr marL="338328" marR="0" indent="-338328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u="none" strike="noStrike" spc="0">
                          <a:effectLst/>
                        </a:rPr>
                        <a:t>10</a:t>
                      </a:r>
                      <a:endParaRPr lang="en-US" altLang="ko-KR" sz="1000" b="0" i="0" u="none" strike="noStrike">
                        <a:effectLst/>
                        <a:latin typeface="Arial"/>
                      </a:endParaRPr>
                    </a:p>
                  </a:txBody>
                  <a:tcPr marL="38677" marR="38677" marT="38677" marB="38677" anchor="ctr">
                    <a:solidFill>
                      <a:srgbClr val="eaeff7"/>
                    </a:solidFill>
                  </a:tcPr>
                </a:tc>
                <a:tc>
                  <a:txBody>
                    <a:bodyPr vert="horz" lIns="38677" tIns="38677" rIns="38677" bIns="38677" anchor="ctr" anchorCtr="0"/>
                    <a:p>
                      <a:pPr marL="338328" marR="0" indent="-338328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u="none" strike="noStrike" spc="0">
                          <a:effectLst/>
                        </a:rPr>
                        <a:t>10</a:t>
                      </a:r>
                      <a:endParaRPr lang="en-US" altLang="ko-KR" sz="1000" b="0" i="0" u="none" strike="noStrike">
                        <a:effectLst/>
                        <a:latin typeface="Arial"/>
                      </a:endParaRPr>
                    </a:p>
                  </a:txBody>
                  <a:tcPr marL="38677" marR="38677" marT="38677" marB="38677" anchor="ctr">
                    <a:solidFill>
                      <a:srgbClr val="eaeff7"/>
                    </a:solidFill>
                  </a:tcPr>
                </a:tc>
                <a:tc>
                  <a:txBody>
                    <a:bodyPr vert="horz" lIns="38677" tIns="38677" rIns="38677" bIns="38677" anchor="ctr" anchorCtr="0"/>
                    <a:p>
                      <a:pPr marL="64008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" algn="l"/>
                          <a:tab pos="114300" algn="l"/>
                        </a:tabLst>
                        <a:defRPr/>
                      </a:pPr>
                      <a:r>
                        <a:rPr lang="ko-KR" altLang="en-US" sz="1000" u="none" strike="noStrike" spc="0">
                          <a:effectLst/>
                        </a:rPr>
                        <a:t>회원가입 시 전화번호를 아이디로 사용함으로써 중복 가입을 방지한다</a:t>
                      </a:r>
                      <a:r>
                        <a:rPr lang="en-US" altLang="ko-KR" sz="1000" u="none" strike="noStrike" spc="0">
                          <a:effectLst/>
                        </a:rPr>
                        <a:t>.</a:t>
                      </a:r>
                      <a:endParaRPr lang="en-US" altLang="ko-KR" sz="1000" u="none" strike="noStrike" spc="0">
                        <a:effectLst/>
                      </a:endParaRPr>
                    </a:p>
                    <a:p>
                      <a:pPr marL="64008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" algn="l"/>
                          <a:tab pos="114300" algn="l"/>
                        </a:tabLst>
                        <a:defRPr/>
                      </a:pPr>
                      <a:r>
                        <a:rPr lang="ko-KR" altLang="en-US" sz="1000" u="none" strike="noStrike" spc="0">
                          <a:effectLst/>
                        </a:rPr>
                        <a:t>회원가입 시 인증 절차를 직접 검수하여 정확도를 높인다</a:t>
                      </a:r>
                      <a:r>
                        <a:rPr lang="en-US" altLang="ko-KR" sz="1000" u="none" strike="noStrike" spc="0">
                          <a:effectLst/>
                        </a:rPr>
                        <a:t>.</a:t>
                      </a:r>
                      <a:endParaRPr lang="ko-KR" alt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38677" marR="38677" marT="38677" marB="38677" anchor="ctr">
                    <a:solidFill>
                      <a:srgbClr val="eaeff7"/>
                    </a:solidFill>
                  </a:tcPr>
                </a:tc>
              </a:tr>
              <a:tr h="769661">
                <a:tc>
                  <a:txBody>
                    <a:bodyPr vert="horz" lIns="38677" tIns="38677" rIns="38677" bIns="38677" anchor="ctr" anchorCtr="0"/>
                    <a:p>
                      <a:pPr marL="338328" marR="0" indent="-338328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u="none" strike="noStrike" spc="0">
                          <a:effectLst/>
                        </a:rPr>
                        <a:t>여행지 추천</a:t>
                      </a:r>
                      <a:endParaRPr lang="ko-KR" alt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38677" marR="38677" marT="38677" marB="38677" anchor="ctr">
                    <a:solidFill>
                      <a:srgbClr val="eaeff7"/>
                    </a:solidFill>
                  </a:tcPr>
                </a:tc>
                <a:tc>
                  <a:txBody>
                    <a:bodyPr vert="horz" lIns="38677" tIns="38677" rIns="38677" bIns="38677" anchor="ctr" anchorCtr="0"/>
                    <a:p>
                      <a:pPr marL="338328" marR="0" indent="-338328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0" i="0" u="none" strike="noStrike" spc="0">
                          <a:effectLst/>
                          <a:latin typeface="Arial"/>
                        </a:rPr>
                        <a:t>30</a:t>
                      </a:r>
                      <a:endParaRPr lang="en-US" altLang="ko-KR" sz="1000" b="0" i="0" u="none" strike="noStrike">
                        <a:effectLst/>
                        <a:latin typeface="Arial"/>
                      </a:endParaRPr>
                    </a:p>
                  </a:txBody>
                  <a:tcPr marL="38677" marR="38677" marT="38677" marB="38677" anchor="ctr">
                    <a:solidFill>
                      <a:srgbClr val="eaeff7"/>
                    </a:solidFill>
                  </a:tcPr>
                </a:tc>
                <a:tc>
                  <a:txBody>
                    <a:bodyPr vert="horz" lIns="38677" tIns="38677" rIns="38677" bIns="38677" anchor="ctr" anchorCtr="0"/>
                    <a:p>
                      <a:pPr marL="338328" marR="0" indent="-338328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0" i="0" u="none" strike="noStrike" spc="0">
                          <a:effectLst/>
                          <a:latin typeface="Arial"/>
                        </a:rPr>
                        <a:t>22</a:t>
                      </a:r>
                      <a:endParaRPr lang="en-US" altLang="ko-KR" sz="1000" b="0" i="0" u="none" strike="noStrike">
                        <a:effectLst/>
                        <a:latin typeface="Arial"/>
                      </a:endParaRPr>
                    </a:p>
                  </a:txBody>
                  <a:tcPr marL="38677" marR="38677" marT="38677" marB="38677" anchor="ctr">
                    <a:solidFill>
                      <a:srgbClr val="eaeff7"/>
                    </a:solidFill>
                  </a:tcPr>
                </a:tc>
                <a:tc>
                  <a:txBody>
                    <a:bodyPr vert="horz" lIns="38677" tIns="38677" rIns="38677" bIns="38677" anchor="ctr" anchorCtr="0"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u="none" strike="noStrike" spc="0">
                          <a:effectLst/>
                        </a:rPr>
                        <a:t>사용자들의 이용 데이터로 분석 및 통계를 내어 정확한 선호도 서비스를 제공하려 했으나</a:t>
                      </a:r>
                      <a:r>
                        <a:rPr lang="en-US" altLang="ko-KR" sz="1000" u="none" strike="noStrike" spc="0">
                          <a:effectLst/>
                        </a:rPr>
                        <a:t>, </a:t>
                      </a:r>
                      <a:r>
                        <a:rPr lang="ko-KR" altLang="en-US" sz="1000" u="none" strike="noStrike" spc="0">
                          <a:effectLst/>
                        </a:rPr>
                        <a:t>사용자 데이터가 부족하여 임시 선호도 값을 출력하는 정도로 구현</a:t>
                      </a:r>
                      <a:r>
                        <a:rPr lang="en-US" altLang="ko-KR" sz="1000" u="none" strike="noStrike" spc="0">
                          <a:effectLst/>
                        </a:rPr>
                        <a:t>.</a:t>
                      </a:r>
                      <a:endParaRPr lang="ko-KR" alt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38677" marR="38677" marT="38677" marB="38677" anchor="ctr">
                    <a:solidFill>
                      <a:srgbClr val="eaeff7"/>
                    </a:solidFill>
                  </a:tcPr>
                </a:tc>
              </a:tr>
              <a:tr h="832914">
                <a:tc>
                  <a:txBody>
                    <a:bodyPr vert="horz" lIns="38677" tIns="38677" rIns="38677" bIns="38677" anchor="ctr" anchorCtr="0"/>
                    <a:p>
                      <a:pPr marL="338328" marR="0" indent="-338328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u="none" strike="noStrike" spc="0">
                          <a:effectLst/>
                        </a:rPr>
                        <a:t>다모임</a:t>
                      </a:r>
                      <a:r>
                        <a:rPr lang="en-US" altLang="ko-KR" sz="1000" u="none" strike="noStrike" spc="0">
                          <a:effectLst/>
                        </a:rPr>
                        <a:t>(</a:t>
                      </a:r>
                      <a:r>
                        <a:rPr lang="ko-KR" altLang="en-US" sz="1000" u="none" strike="noStrike" spc="0">
                          <a:effectLst/>
                        </a:rPr>
                        <a:t>커뮤니티</a:t>
                      </a:r>
                      <a:r>
                        <a:rPr lang="en-US" altLang="ko-KR" sz="1000" u="none" strike="noStrike" spc="0">
                          <a:effectLst/>
                        </a:rPr>
                        <a:t>)</a:t>
                      </a:r>
                      <a:endParaRPr lang="ko-KR" alt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38677" marR="38677" marT="38677" marB="38677" anchor="ctr">
                    <a:solidFill>
                      <a:srgbClr val="eaeff7"/>
                    </a:solidFill>
                  </a:tcPr>
                </a:tc>
                <a:tc>
                  <a:txBody>
                    <a:bodyPr vert="horz" lIns="38677" tIns="38677" rIns="38677" bIns="38677" anchor="ctr" anchorCtr="0"/>
                    <a:p>
                      <a:pPr marL="338328" marR="0" indent="-338328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u="none" strike="noStrike" spc="0">
                          <a:effectLst/>
                        </a:rPr>
                        <a:t>30</a:t>
                      </a:r>
                      <a:endParaRPr lang="en-US" altLang="ko-KR" sz="1000" b="0" i="0" u="none" strike="noStrike">
                        <a:effectLst/>
                        <a:latin typeface="Arial"/>
                      </a:endParaRPr>
                    </a:p>
                  </a:txBody>
                  <a:tcPr marL="38677" marR="38677" marT="38677" marB="38677" anchor="ctr">
                    <a:solidFill>
                      <a:srgbClr val="eaeff7"/>
                    </a:solidFill>
                  </a:tcPr>
                </a:tc>
                <a:tc>
                  <a:txBody>
                    <a:bodyPr vert="horz" lIns="38677" tIns="38677" rIns="38677" bIns="38677" anchor="ctr" anchorCtr="0"/>
                    <a:p>
                      <a:pPr marL="338328" marR="0" indent="-338328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0" i="0" u="none" strike="noStrike" spc="0">
                          <a:effectLst/>
                          <a:latin typeface="Arial"/>
                        </a:rPr>
                        <a:t>28</a:t>
                      </a:r>
                      <a:endParaRPr lang="en-US" altLang="ko-KR" sz="1000" b="0" i="0" u="none" strike="noStrike">
                        <a:effectLst/>
                        <a:latin typeface="Arial"/>
                      </a:endParaRPr>
                    </a:p>
                  </a:txBody>
                  <a:tcPr marL="38677" marR="38677" marT="38677" marB="38677" anchor="ctr">
                    <a:solidFill>
                      <a:srgbClr val="eaeff7"/>
                    </a:solidFill>
                  </a:tcPr>
                </a:tc>
                <a:tc>
                  <a:txBody>
                    <a:bodyPr vert="horz" lIns="38677" tIns="38677" rIns="38677" bIns="38677" anchor="ctr" anchorCtr="0"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u="none" strike="noStrike" spc="0">
                          <a:effectLst/>
                        </a:rPr>
                        <a:t>사용자가 설정한 여행 가고 싶은 장소</a:t>
                      </a:r>
                      <a:r>
                        <a:rPr lang="en-US" altLang="ko-KR" sz="1000" u="none" strike="noStrike" spc="0">
                          <a:effectLst/>
                        </a:rPr>
                        <a:t>, </a:t>
                      </a:r>
                      <a:r>
                        <a:rPr lang="ko-KR" altLang="en-US" sz="1000" u="none" strike="noStrike" spc="0">
                          <a:effectLst/>
                        </a:rPr>
                        <a:t>여행일수</a:t>
                      </a:r>
                      <a:r>
                        <a:rPr lang="en-US" altLang="ko-KR" sz="1000" u="none" strike="noStrike" spc="0">
                          <a:effectLst/>
                        </a:rPr>
                        <a:t>, </a:t>
                      </a:r>
                      <a:r>
                        <a:rPr lang="ko-KR" altLang="en-US" sz="1000" u="none" strike="noStrike" spc="0">
                          <a:effectLst/>
                        </a:rPr>
                        <a:t>성별 등의 정보가 일치하는 사용자끼리 묶어 커뮤니티를 이용할 수 있도록 한다</a:t>
                      </a:r>
                      <a:r>
                        <a:rPr lang="en-US" altLang="ko-KR" sz="1000" u="none" strike="noStrike" spc="0">
                          <a:effectLst/>
                        </a:rPr>
                        <a:t>.</a:t>
                      </a:r>
                      <a:endParaRPr lang="en-US" altLang="ko-KR" sz="1000" u="none" strike="noStrike" spc="0">
                        <a:effectLst/>
                      </a:endParaRPr>
                    </a:p>
                    <a:p>
                      <a:pPr marL="0" marR="0" lvl="0" indent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하지만 카카오톡과 같은 단체 채팅방 미구현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677" marR="38677" marT="38677" marB="38677" anchor="ctr">
                    <a:solidFill>
                      <a:srgbClr val="eaeff7"/>
                    </a:solidFill>
                  </a:tcPr>
                </a:tc>
              </a:tr>
              <a:tr h="769661">
                <a:tc>
                  <a:txBody>
                    <a:bodyPr vert="horz" lIns="38677" tIns="38677" rIns="38677" bIns="38677" anchor="ctr" anchorCtr="0"/>
                    <a:p>
                      <a:pPr marL="338328" marR="0" indent="-338328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u="none" strike="noStrike" spc="0">
                          <a:effectLst/>
                        </a:rPr>
                        <a:t>투어패스</a:t>
                      </a:r>
                      <a:endParaRPr lang="ko-KR" alt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38677" marR="38677" marT="38677" marB="38677" anchor="ctr">
                    <a:solidFill>
                      <a:srgbClr val="eaeff7"/>
                    </a:solidFill>
                  </a:tcPr>
                </a:tc>
                <a:tc>
                  <a:txBody>
                    <a:bodyPr vert="horz" lIns="38677" tIns="38677" rIns="38677" bIns="38677" anchor="ctr" anchorCtr="0"/>
                    <a:p>
                      <a:pPr marL="338328" marR="0" indent="-338328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u="none" strike="noStrike" spc="0">
                          <a:effectLst/>
                        </a:rPr>
                        <a:t>10</a:t>
                      </a:r>
                      <a:endParaRPr lang="en-US" altLang="ko-KR" sz="1000" b="0" i="0" u="none" strike="noStrike">
                        <a:effectLst/>
                        <a:latin typeface="Arial"/>
                      </a:endParaRPr>
                    </a:p>
                  </a:txBody>
                  <a:tcPr marL="38677" marR="38677" marT="38677" marB="38677" anchor="ctr">
                    <a:solidFill>
                      <a:srgbClr val="eaeff7"/>
                    </a:solidFill>
                  </a:tcPr>
                </a:tc>
                <a:tc>
                  <a:txBody>
                    <a:bodyPr vert="horz" lIns="38677" tIns="38677" rIns="38677" bIns="38677" anchor="ctr" anchorCtr="0"/>
                    <a:p>
                      <a:pPr marL="338328" marR="0" indent="-338328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u="none" strike="noStrike" spc="0">
                          <a:effectLst/>
                        </a:rPr>
                        <a:t>8</a:t>
                      </a:r>
                      <a:endParaRPr lang="en-US" altLang="ko-KR" sz="1000" b="0" i="0" u="none" strike="noStrike">
                        <a:effectLst/>
                        <a:latin typeface="Arial"/>
                      </a:endParaRPr>
                    </a:p>
                  </a:txBody>
                  <a:tcPr marL="38677" marR="38677" marT="38677" marB="38677" anchor="ctr">
                    <a:solidFill>
                      <a:srgbClr val="eaeff7"/>
                    </a:solidFill>
                  </a:tcPr>
                </a:tc>
                <a:tc>
                  <a:txBody>
                    <a:bodyPr vert="horz" lIns="38677" tIns="38677" rIns="38677" bIns="38677" anchor="ctr" anchorCtr="0"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u="none" strike="noStrike" spc="0">
                          <a:effectLst/>
                        </a:rPr>
                        <a:t>사용자의 정보가 담긴 투어패스를 </a:t>
                      </a:r>
                      <a:r>
                        <a:rPr lang="en-US" altLang="ko-KR" sz="1000" u="none" strike="noStrike" spc="0">
                          <a:effectLst/>
                        </a:rPr>
                        <a:t>QR</a:t>
                      </a:r>
                      <a:r>
                        <a:rPr lang="ko-KR" altLang="en-US" sz="1000" u="none" strike="noStrike" spc="0">
                          <a:effectLst/>
                        </a:rPr>
                        <a:t>코드 형식으로 생성하여 투어패스를 사용할 수 있는 곳에서 </a:t>
                      </a:r>
                      <a:r>
                        <a:rPr lang="en-US" altLang="ko-KR" sz="1000" u="none" strike="noStrike" spc="0">
                          <a:effectLst/>
                        </a:rPr>
                        <a:t>QR</a:t>
                      </a:r>
                      <a:r>
                        <a:rPr lang="ko-KR" altLang="en-US" sz="1000" u="none" strike="noStrike" spc="0">
                          <a:effectLst/>
                        </a:rPr>
                        <a:t>코드만 찍으면 투어패스 혜택을 누릴 수 있도록 제작</a:t>
                      </a:r>
                      <a:r>
                        <a:rPr lang="en-US" altLang="ko-KR" sz="1000" u="none" strike="noStrike" spc="0">
                          <a:effectLst/>
                        </a:rPr>
                        <a:t>.</a:t>
                      </a:r>
                      <a:endParaRPr lang="ko-KR" alt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38677" marR="38677" marT="38677" marB="38677" anchor="ctr">
                    <a:solidFill>
                      <a:srgbClr val="eaeff7"/>
                    </a:solidFill>
                  </a:tcPr>
                </a:tc>
              </a:tr>
              <a:tr h="769661">
                <a:tc>
                  <a:txBody>
                    <a:bodyPr vert="horz" lIns="38677" tIns="38677" rIns="38677" bIns="38677" anchor="ctr" anchorCtr="0"/>
                    <a:p>
                      <a:pPr marL="338328" marR="0" indent="-338328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u="none" strike="noStrike" spc="0">
                          <a:effectLst/>
                        </a:rPr>
                        <a:t>AR </a:t>
                      </a:r>
                      <a:r>
                        <a:rPr lang="ko-KR" altLang="en-US" sz="1000" u="none" strike="noStrike" spc="0">
                          <a:effectLst/>
                        </a:rPr>
                        <a:t>기능</a:t>
                      </a:r>
                      <a:endParaRPr lang="ko-KR" alt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38677" marR="38677" marT="38677" marB="38677" anchor="ctr">
                    <a:solidFill>
                      <a:srgbClr val="eaeff7"/>
                    </a:solidFill>
                  </a:tcPr>
                </a:tc>
                <a:tc>
                  <a:txBody>
                    <a:bodyPr vert="horz" lIns="38677" tIns="38677" rIns="38677" bIns="38677" anchor="ctr" anchorCtr="0"/>
                    <a:p>
                      <a:pPr marL="338328" marR="0" indent="-338328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u="none" strike="noStrike" spc="0">
                          <a:effectLst/>
                        </a:rPr>
                        <a:t>10</a:t>
                      </a:r>
                      <a:endParaRPr lang="en-US" altLang="ko-KR" sz="1000" b="0" i="0" u="none" strike="noStrike">
                        <a:effectLst/>
                        <a:latin typeface="Arial"/>
                      </a:endParaRPr>
                    </a:p>
                  </a:txBody>
                  <a:tcPr marL="38677" marR="38677" marT="38677" marB="38677" anchor="ctr">
                    <a:solidFill>
                      <a:srgbClr val="eaeff7"/>
                    </a:solidFill>
                  </a:tcPr>
                </a:tc>
                <a:tc>
                  <a:txBody>
                    <a:bodyPr vert="horz" lIns="38677" tIns="38677" rIns="38677" bIns="38677" anchor="ctr" anchorCtr="0"/>
                    <a:p>
                      <a:pPr marL="338328" marR="0" indent="-338328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0" i="0" u="none" strike="noStrike">
                          <a:effectLst/>
                          <a:latin typeface="Arial"/>
                        </a:rPr>
                        <a:t>7</a:t>
                      </a:r>
                      <a:endParaRPr lang="ko-KR" alt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38677" marR="38677" marT="38677" marB="38677" anchor="ctr">
                    <a:solidFill>
                      <a:srgbClr val="eaeff7"/>
                    </a:solidFill>
                  </a:tcPr>
                </a:tc>
                <a:tc>
                  <a:txBody>
                    <a:bodyPr vert="horz" lIns="38677" tIns="38677" rIns="38677" bIns="38677" anchor="ctr" anchorCtr="0"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u="none" strike="noStrike" spc="0">
                          <a:effectLst/>
                        </a:rPr>
                        <a:t>사용자가 특정 여행 장소로 이동하여 </a:t>
                      </a:r>
                      <a:r>
                        <a:rPr lang="en-US" altLang="ko-KR" sz="1000" u="none" strike="noStrike" spc="0">
                          <a:effectLst/>
                        </a:rPr>
                        <a:t>AR </a:t>
                      </a:r>
                      <a:r>
                        <a:rPr lang="ko-KR" altLang="en-US" sz="1000" u="none" strike="noStrike" spc="0">
                          <a:effectLst/>
                        </a:rPr>
                        <a:t>기능을 실행한 후</a:t>
                      </a:r>
                      <a:r>
                        <a:rPr lang="en-US" altLang="ko-KR" sz="1000" u="none" strike="noStrike" spc="0">
                          <a:effectLst/>
                        </a:rPr>
                        <a:t>, </a:t>
                      </a:r>
                      <a:r>
                        <a:rPr lang="ko-KR" altLang="en-US" sz="1000" u="none" strike="noStrike" spc="0">
                          <a:effectLst/>
                        </a:rPr>
                        <a:t>여행 장소를 찍으면 아이콘이나 박스가 보이게 되고</a:t>
                      </a:r>
                      <a:r>
                        <a:rPr lang="en-US" altLang="ko-KR" sz="1000" u="none" strike="noStrike" spc="0">
                          <a:effectLst/>
                        </a:rPr>
                        <a:t>, </a:t>
                      </a:r>
                      <a:r>
                        <a:rPr lang="ko-KR" altLang="en-US" sz="1000" u="none" strike="noStrike" spc="0">
                          <a:effectLst/>
                        </a:rPr>
                        <a:t>해당 물체를 클릭하면 ‘신뢰도’가 올라가도록 제작</a:t>
                      </a:r>
                      <a:r>
                        <a:rPr lang="en-US" altLang="ko-KR" sz="1000" u="none" strike="noStrike" spc="0">
                          <a:effectLst/>
                        </a:rPr>
                        <a:t>.</a:t>
                      </a:r>
                      <a:endParaRPr lang="ko-KR" alt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38677" marR="38677" marT="38677" marB="38677" anchor="ctr">
                    <a:solidFill>
                      <a:srgbClr val="eaeff7"/>
                    </a:solidFill>
                  </a:tcPr>
                </a:tc>
              </a:tr>
              <a:tr h="534570">
                <a:tc>
                  <a:txBody>
                    <a:bodyPr vert="horz" lIns="38677" tIns="38677" rIns="38677" bIns="3867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u="none" strike="noStrike" spc="0">
                          <a:effectLst/>
                        </a:rPr>
                        <a:t>합계</a:t>
                      </a:r>
                      <a:endParaRPr lang="ko-KR" alt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38677" marR="38677" marT="38677" marB="38677" anchor="ctr">
                    <a:solidFill>
                      <a:srgbClr val="eaeff7"/>
                    </a:solidFill>
                  </a:tcPr>
                </a:tc>
                <a:tc>
                  <a:txBody>
                    <a:bodyPr vert="horz" lIns="38677" tIns="38677" rIns="38677" bIns="3867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u="none" strike="noStrike" spc="0">
                          <a:effectLst/>
                        </a:rPr>
                        <a:t>100</a:t>
                      </a:r>
                      <a:endParaRPr lang="en-US" altLang="ko-KR" sz="1000" b="0" i="0" u="none" strike="noStrike">
                        <a:effectLst/>
                        <a:latin typeface="Arial"/>
                      </a:endParaRPr>
                    </a:p>
                  </a:txBody>
                  <a:tcPr marL="38677" marR="38677" marT="38677" marB="38677" anchor="ctr">
                    <a:solidFill>
                      <a:srgbClr val="eaeff7"/>
                    </a:solidFill>
                  </a:tcPr>
                </a:tc>
                <a:tc>
                  <a:txBody>
                    <a:bodyPr vert="horz" lIns="38677" tIns="38677" rIns="38677" bIns="38677" anchor="ctr" anchorCtr="0"/>
                    <a:p>
                      <a:pPr marL="338328" marR="0" indent="-338328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u="none" strike="noStrike" spc="0">
                          <a:effectLst/>
                        </a:rPr>
                        <a:t>85</a:t>
                      </a:r>
                      <a:endParaRPr lang="en-US" altLang="ko-KR" sz="1000" b="0" i="0" u="none" strike="noStrike">
                        <a:effectLst/>
                        <a:latin typeface="Arial"/>
                      </a:endParaRPr>
                    </a:p>
                  </a:txBody>
                  <a:tcPr marL="38677" marR="38677" marT="38677" marB="38677" anchor="ctr">
                    <a:solidFill>
                      <a:srgbClr val="eaeff7"/>
                    </a:solidFill>
                  </a:tcPr>
                </a:tc>
                <a:tc>
                  <a:txBody>
                    <a:bodyPr vert="horz" lIns="38677" tIns="38677" rIns="38677" bIns="38677" anchor="ctr" anchorCtr="0"/>
                    <a:p>
                      <a:pPr marL="64008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" algn="l"/>
                          <a:tab pos="114300" algn="l"/>
                        </a:tabLst>
                        <a:defRPr/>
                      </a:pPr>
                      <a:r>
                        <a:rPr lang="ko-KR" altLang="en-US" sz="1000" u="none" strike="noStrike" spc="0">
                          <a:effectLst/>
                        </a:rPr>
                        <a:t>위 기술한 부족한 부분들을 개선해 계획한 내용에 부족함이 없도록 해야할 것이다</a:t>
                      </a:r>
                      <a:r>
                        <a:rPr lang="en-US" altLang="ko-KR" sz="1000" u="none" strike="noStrike" spc="0">
                          <a:effectLst/>
                        </a:rPr>
                        <a:t>.</a:t>
                      </a:r>
                      <a:endParaRPr lang="ko-KR" alt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38677" marR="38677" marT="38677" marB="38677" anchor="ctr">
                    <a:solidFill>
                      <a:srgbClr val="eaeff7"/>
                    </a:solidFill>
                  </a:tcPr>
                </a:tc>
              </a:tr>
            </a:tbl>
          </a:graphicData>
        </a:graphic>
      </p:graphicFrame>
      <p:sp>
        <p:nvSpPr>
          <p:cNvPr id="28" name="TextBox 26"/>
          <p:cNvSpPr txBox="1"/>
          <p:nvPr/>
        </p:nvSpPr>
        <p:spPr>
          <a:xfrm>
            <a:off x="764184" y="646021"/>
            <a:ext cx="2652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557405" y="505398"/>
          <a:ext cx="11162911" cy="602288"/>
        </p:xfrm>
        <a:graphic>
          <a:graphicData uri="http://schemas.openxmlformats.org/drawingml/2006/table">
            <a:tbl>
              <a:tblPr firstRow="1" bandRow="1"/>
              <a:tblGrid>
                <a:gridCol w="1326469"/>
                <a:gridCol w="3615355"/>
                <a:gridCol w="1629773"/>
                <a:gridCol w="1889324"/>
                <a:gridCol w="2701990"/>
              </a:tblGrid>
              <a:tr h="602288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1d1f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0" name="TextBox 26"/>
          <p:cNvSpPr txBox="1"/>
          <p:nvPr/>
        </p:nvSpPr>
        <p:spPr>
          <a:xfrm>
            <a:off x="889260" y="626779"/>
            <a:ext cx="6941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개요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26"/>
          <p:cNvSpPr txBox="1"/>
          <p:nvPr/>
        </p:nvSpPr>
        <p:spPr>
          <a:xfrm>
            <a:off x="2409410" y="626777"/>
            <a:ext cx="2652785" cy="333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29"/>
          <p:cNvSpPr txBox="1"/>
          <p:nvPr/>
        </p:nvSpPr>
        <p:spPr>
          <a:xfrm>
            <a:off x="4938983" y="642759"/>
            <a:ext cx="2775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일정 계획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3" name="TextBox 29"/>
          <p:cNvSpPr txBox="1"/>
          <p:nvPr/>
        </p:nvSpPr>
        <p:spPr>
          <a:xfrm>
            <a:off x="6707937" y="641316"/>
            <a:ext cx="2775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완성도 평가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4" name="TextBox 29"/>
          <p:cNvSpPr txBox="1"/>
          <p:nvPr/>
        </p:nvSpPr>
        <p:spPr>
          <a:xfrm>
            <a:off x="8949488" y="631791"/>
            <a:ext cx="2775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프로젝트 결과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719560" y="6528669"/>
            <a:ext cx="34480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/>
            </a:pPr>
            <a:r>
              <a:rPr lang="en-US" altLang="ko-KR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28</a:t>
            </a:r>
            <a:endParaRPr lang="en-US" altLang="ko-KR" sz="1100">
              <a:ln w="9525"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19560" y="6016605"/>
            <a:ext cx="34480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/>
            </a:pPr>
            <a:r>
              <a:rPr lang="en-US" altLang="ko-KR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27</a:t>
            </a:r>
            <a:endParaRPr lang="en-US" altLang="ko-KR" sz="1100">
              <a:ln w="9525"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11860425" y="6315929"/>
            <a:ext cx="64770" cy="17502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77516" y="122803"/>
            <a:ext cx="177607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여행이 가져다 주는 즐거움</a:t>
            </a:r>
            <a:endParaRPr lang="ko-KR" altLang="en-US" sz="1100"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cxnSp>
        <p:nvCxnSpPr>
          <p:cNvPr id="14" name="직선 연결선 13"/>
          <p:cNvCxnSpPr>
            <a:stCxn id="13" idx="3"/>
          </p:cNvCxnSpPr>
          <p:nvPr/>
        </p:nvCxnSpPr>
        <p:spPr>
          <a:xfrm>
            <a:off x="1944960" y="253608"/>
            <a:ext cx="25423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57033" y="515217"/>
            <a:ext cx="11163294" cy="6013427"/>
          </a:xfrm>
          <a:prstGeom prst="rect">
            <a:avLst/>
          </a:prstGeom>
          <a:noFill/>
          <a:ln w="38100">
            <a:solidFill>
              <a:srgbClr val="038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64184" y="646021"/>
            <a:ext cx="2652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프로젝트 결과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69664" y="62847"/>
            <a:ext cx="381522" cy="38152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426267" y="3248977"/>
            <a:ext cx="3339464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>
                <a:hlinkClick r:id="rId3"/>
              </a:rPr>
              <a:t>https://youtu.be/9JAh90bVqbY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1719560" y="6528669"/>
            <a:ext cx="34480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28</a:t>
            </a:r>
            <a:endParaRPr lang="en-US" altLang="ko-KR" sz="1100">
              <a:ln w="9525"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700509" y="6016605"/>
            <a:ext cx="344806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28</a:t>
            </a:r>
            <a:endParaRPr lang="en-US" altLang="ko-KR" sz="1100">
              <a:ln w="9525"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11860425" y="6315929"/>
            <a:ext cx="64770" cy="17502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 rot="0">
            <a:off x="5478684" y="1046243"/>
            <a:ext cx="6713316" cy="3816606"/>
            <a:chOff x="0" y="1046243"/>
            <a:chExt cx="6713316" cy="3816606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/>
            <a:srcRect t="14720"/>
            <a:stretch>
              <a:fillRect/>
            </a:stretch>
          </p:blipFill>
          <p:spPr>
            <a:xfrm>
              <a:off x="0" y="1046243"/>
              <a:ext cx="6713316" cy="3816606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276088" y="2539047"/>
              <a:ext cx="4161139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800">
                  <a:ln w="9525"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KoPub돋움체 Medium"/>
                  <a:ea typeface="KoPub돋움체 Medium"/>
                </a:rPr>
                <a:t>WITH</a:t>
              </a:r>
              <a:r>
                <a:rPr lang="en-US" altLang="ko-KR" sz="4800">
                  <a:ln w="9525"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KoPub돋움체 Bold"/>
                  <a:ea typeface="KoPub돋움체 Bold"/>
                </a:rPr>
                <a:t> TRAVEL</a:t>
              </a:r>
              <a:endParaRPr lang="ko-KR" altLang="en-US" sz="480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돋움체 Bold"/>
                <a:ea typeface="KoPub돋움체 Bold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 rot="0">
            <a:off x="1158684" y="4860407"/>
            <a:ext cx="4320000" cy="1082442"/>
            <a:chOff x="6713316" y="4860407"/>
            <a:chExt cx="4320000" cy="1082442"/>
          </a:xfrm>
        </p:grpSpPr>
        <p:pic>
          <p:nvPicPr>
            <p:cNvPr id="29" name="그림 28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793316" y="4862849"/>
              <a:ext cx="1080000" cy="1080000"/>
            </a:xfrm>
            <a:prstGeom prst="rect">
              <a:avLst/>
            </a:prstGeom>
          </p:spPr>
        </p:pic>
        <p:pic>
          <p:nvPicPr>
            <p:cNvPr id="31" name="그림 30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953316" y="4860407"/>
              <a:ext cx="1080000" cy="1080000"/>
            </a:xfrm>
            <a:prstGeom prst="rect">
              <a:avLst/>
            </a:prstGeom>
          </p:spPr>
        </p:pic>
        <p:pic>
          <p:nvPicPr>
            <p:cNvPr id="2048" name="그림 2047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713316" y="4862849"/>
              <a:ext cx="1080000" cy="1080000"/>
            </a:xfrm>
            <a:prstGeom prst="rect">
              <a:avLst/>
            </a:prstGeom>
          </p:spPr>
        </p:pic>
        <p:pic>
          <p:nvPicPr>
            <p:cNvPr id="2049" name="그림 2048"/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873316" y="4862849"/>
              <a:ext cx="1080000" cy="1080000"/>
            </a:xfrm>
            <a:prstGeom prst="rect">
              <a:avLst/>
            </a:prstGeom>
          </p:spPr>
        </p:pic>
      </p:grpSp>
      <p:cxnSp>
        <p:nvCxnSpPr>
          <p:cNvPr id="2052" name="직선 연결선 2051"/>
          <p:cNvCxnSpPr/>
          <p:nvPr/>
        </p:nvCxnSpPr>
        <p:spPr>
          <a:xfrm>
            <a:off x="6584784" y="5526130"/>
            <a:ext cx="467859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77516" y="122803"/>
            <a:ext cx="166744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여행이 가져다 주는 즐거움</a:t>
            </a:r>
            <a:endParaRPr lang="ko-KR" altLang="en-US" sz="1100"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cxnSp>
        <p:nvCxnSpPr>
          <p:cNvPr id="39" name="직선 연결선 38"/>
          <p:cNvCxnSpPr>
            <a:stCxn id="38" idx="3"/>
          </p:cNvCxnSpPr>
          <p:nvPr/>
        </p:nvCxnSpPr>
        <p:spPr>
          <a:xfrm>
            <a:off x="1944960" y="253608"/>
            <a:ext cx="25423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4537410" y="1760246"/>
            <a:ext cx="170134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 rot="0">
            <a:off x="1565494" y="1282686"/>
            <a:ext cx="3610362" cy="955119"/>
            <a:chOff x="7057638" y="1849899"/>
            <a:chExt cx="3610362" cy="955119"/>
          </a:xfrm>
        </p:grpSpPr>
        <p:sp>
          <p:nvSpPr>
            <p:cNvPr id="42" name="TextBox 41"/>
            <p:cNvSpPr txBox="1"/>
            <p:nvPr/>
          </p:nvSpPr>
          <p:spPr>
            <a:xfrm>
              <a:off x="7117585" y="2543408"/>
              <a:ext cx="257505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en-US" altLang="ko-KR" sz="1100">
                  <a:ln w="9525">
                    <a:solidFill>
                      <a:schemeClr val="tx1">
                        <a:lumMod val="85000"/>
                        <a:lumOff val="1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/>
                  <a:ea typeface="KoPub돋움체 Medium"/>
                </a:rPr>
                <a:t>SUPERWEEK</a:t>
              </a:r>
              <a:endParaRPr lang="ko-KR" altLang="en-US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057638" y="1849899"/>
              <a:ext cx="361036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800">
                  <a:ln w="9525"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/>
                  <a:ea typeface="KoPub돋움체 Medium"/>
                </a:rPr>
                <a:t>THANK U</a:t>
              </a:r>
              <a:endParaRPr lang="ko-KR" altLang="en-US" sz="480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/>
                <a:ea typeface="KoPub돋움체 Medium"/>
              </a:endParaRPr>
            </a:p>
          </p:txBody>
        </p:sp>
      </p:grpSp>
      <p:cxnSp>
        <p:nvCxnSpPr>
          <p:cNvPr id="44" name="직선 연결선 43"/>
          <p:cNvCxnSpPr/>
          <p:nvPr/>
        </p:nvCxnSpPr>
        <p:spPr>
          <a:xfrm>
            <a:off x="2488049" y="2482211"/>
            <a:ext cx="93741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78500" y="2684720"/>
            <a:ext cx="41565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20143226 </a:t>
            </a:r>
            <a:r>
              <a:rPr lang="ko-KR" altLang="en-US" sz="12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김광호</a:t>
            </a:r>
            <a:endParaRPr lang="ko-KR" altLang="en-US" sz="1200">
              <a:ln w="952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  <a:p>
            <a:pPr algn="ctr">
              <a:defRPr/>
            </a:pPr>
            <a:r>
              <a:rPr lang="en-US" altLang="ko-KR" sz="12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20143227 </a:t>
            </a:r>
            <a:r>
              <a:rPr lang="ko-KR" altLang="en-US" sz="12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이동준</a:t>
            </a:r>
            <a:r>
              <a:rPr lang="en-US" altLang="ko-KR" sz="12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 </a:t>
            </a:r>
            <a:endParaRPr lang="en-US" altLang="ko-KR" sz="1200">
              <a:ln w="952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  <a:p>
            <a:pPr algn="ctr">
              <a:defRPr/>
            </a:pPr>
            <a:r>
              <a:rPr lang="en-US" altLang="ko-KR" sz="12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20143233 </a:t>
            </a:r>
            <a:r>
              <a:rPr lang="ko-KR" altLang="en-US" sz="12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박승득</a:t>
            </a:r>
            <a:endParaRPr lang="ko-KR" altLang="en-US" sz="1200">
              <a:ln w="952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  <a:p>
            <a:pPr algn="ctr">
              <a:defRPr/>
            </a:pPr>
            <a:r>
              <a:rPr lang="en-US" altLang="ko-KR" sz="12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20143240 </a:t>
            </a:r>
            <a:r>
              <a:rPr lang="ko-KR" altLang="en-US" sz="12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신은철</a:t>
            </a:r>
            <a:endParaRPr lang="ko-KR" altLang="en-US" sz="1200">
              <a:ln w="952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540862" y="3721962"/>
            <a:ext cx="2775853" cy="533562"/>
          </a:xfrm>
          <a:prstGeom prst="rect">
            <a:avLst/>
          </a:prstGeom>
          <a:noFill/>
          <a:ln w="38100">
            <a:solidFill>
              <a:srgbClr val="038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1540862" y="3841694"/>
            <a:ext cx="2775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다 모 임</a:t>
            </a:r>
            <a:r>
              <a:rPr lang="en-US" altLang="ko-KR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(New Comers)</a:t>
            </a:r>
            <a:endParaRPr lang="ko-KR" altLang="en-US" sz="1600">
              <a:ln w="952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669664" y="62847"/>
            <a:ext cx="381522" cy="3815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719560" y="6528669"/>
            <a:ext cx="34480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28</a:t>
            </a:r>
            <a:endParaRPr lang="en-US" altLang="ko-KR" sz="1100">
              <a:ln w="9525"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20327" y="6016605"/>
            <a:ext cx="344966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03</a:t>
            </a:r>
            <a:endParaRPr lang="ko-KR" altLang="en-US" sz="1100">
              <a:ln w="9525"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11860425" y="6315929"/>
            <a:ext cx="64770" cy="17502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77516" y="122803"/>
            <a:ext cx="166744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여행이 가져다 주는 즐거움</a:t>
            </a:r>
            <a:endParaRPr lang="ko-KR" altLang="en-US" sz="1100"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cxnSp>
        <p:nvCxnSpPr>
          <p:cNvPr id="14" name="직선 연결선 13"/>
          <p:cNvCxnSpPr>
            <a:stCxn id="13" idx="3"/>
          </p:cNvCxnSpPr>
          <p:nvPr/>
        </p:nvCxnSpPr>
        <p:spPr>
          <a:xfrm>
            <a:off x="1944960" y="253608"/>
            <a:ext cx="25423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57033" y="515217"/>
            <a:ext cx="11163294" cy="6013427"/>
          </a:xfrm>
          <a:prstGeom prst="rect">
            <a:avLst/>
          </a:prstGeom>
          <a:noFill/>
          <a:ln w="38100">
            <a:solidFill>
              <a:srgbClr val="038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64185" y="646021"/>
            <a:ext cx="6941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개요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11238" y="2104595"/>
            <a:ext cx="95888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1. </a:t>
            </a: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소셜 미디어를 통해 여행 정보를 얻는 여행자가 꾸준한 증가세</a:t>
            </a:r>
            <a:r>
              <a:rPr lang="en-US" altLang="ko-KR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.</a:t>
            </a:r>
            <a:endParaRPr lang="ko-KR" altLang="en-US" sz="1600">
              <a:ln w="952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1238" y="2866803"/>
            <a:ext cx="95888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2. </a:t>
            </a: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여행 중 모바일 애플리케이션 사용 빈도 증가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11238" y="3629882"/>
            <a:ext cx="95888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3. </a:t>
            </a: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낯선 사람과의 동행을 하거나 동행이 없어 여행을 떠나지 못하는 사람들을 위한 애플리케이션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11238" y="4392961"/>
            <a:ext cx="95888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4. </a:t>
            </a: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동행과 여행은 가고 싶지만 낯선 사람은 두려운 사람들을 위한 애플리케이션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69664" y="62847"/>
            <a:ext cx="381522" cy="381522"/>
          </a:xfrm>
          <a:prstGeom prst="rect">
            <a:avLst/>
          </a:prstGeom>
        </p:spPr>
      </p:pic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557405" y="505398"/>
          <a:ext cx="11162910" cy="602288"/>
        </p:xfrm>
        <a:graphic>
          <a:graphicData uri="http://schemas.openxmlformats.org/drawingml/2006/table">
            <a:tbl>
              <a:tblPr firstRow="1" bandRow="1"/>
              <a:tblGrid>
                <a:gridCol w="1326469"/>
                <a:gridCol w="3615354"/>
                <a:gridCol w="1629773"/>
                <a:gridCol w="1889324"/>
                <a:gridCol w="2701990"/>
              </a:tblGrid>
              <a:tr h="602288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1d1f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2" name="TextBox 26"/>
          <p:cNvSpPr txBox="1"/>
          <p:nvPr/>
        </p:nvSpPr>
        <p:spPr>
          <a:xfrm>
            <a:off x="889260" y="626779"/>
            <a:ext cx="6941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개요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3" name="TextBox 26"/>
          <p:cNvSpPr txBox="1"/>
          <p:nvPr/>
        </p:nvSpPr>
        <p:spPr>
          <a:xfrm>
            <a:off x="2409410" y="626777"/>
            <a:ext cx="2652785" cy="333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4" name="TextBox 29"/>
          <p:cNvSpPr txBox="1"/>
          <p:nvPr/>
        </p:nvSpPr>
        <p:spPr>
          <a:xfrm>
            <a:off x="4938983" y="642759"/>
            <a:ext cx="2775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일정 계획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5" name="TextBox 29"/>
          <p:cNvSpPr txBox="1"/>
          <p:nvPr/>
        </p:nvSpPr>
        <p:spPr>
          <a:xfrm>
            <a:off x="6707937" y="641316"/>
            <a:ext cx="2775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완성도 평가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29"/>
          <p:cNvSpPr txBox="1"/>
          <p:nvPr/>
        </p:nvSpPr>
        <p:spPr>
          <a:xfrm>
            <a:off x="8949488" y="631791"/>
            <a:ext cx="2775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프로젝트 결과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719560" y="6528669"/>
            <a:ext cx="34480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28</a:t>
            </a:r>
            <a:endParaRPr lang="en-US" altLang="ko-KR" sz="1100">
              <a:ln w="9525"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23533" y="6016605"/>
            <a:ext cx="33855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04</a:t>
            </a:r>
            <a:endParaRPr lang="ko-KR" altLang="en-US" sz="1100">
              <a:ln w="9525"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11860425" y="6315929"/>
            <a:ext cx="64770" cy="17502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77516" y="122803"/>
            <a:ext cx="166744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여행이 가져다 주는 즐거움</a:t>
            </a:r>
            <a:endParaRPr lang="ko-KR" altLang="en-US" sz="1100"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cxnSp>
        <p:nvCxnSpPr>
          <p:cNvPr id="14" name="직선 연결선 13"/>
          <p:cNvCxnSpPr>
            <a:stCxn id="13" idx="3"/>
          </p:cNvCxnSpPr>
          <p:nvPr/>
        </p:nvCxnSpPr>
        <p:spPr>
          <a:xfrm>
            <a:off x="1944960" y="253608"/>
            <a:ext cx="25423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57033" y="515217"/>
            <a:ext cx="11163294" cy="6013427"/>
          </a:xfrm>
          <a:prstGeom prst="rect">
            <a:avLst/>
          </a:prstGeom>
          <a:noFill/>
          <a:ln w="38100">
            <a:solidFill>
              <a:srgbClr val="038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64184" y="646021"/>
            <a:ext cx="2652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69664" y="62847"/>
            <a:ext cx="381522" cy="381522"/>
          </a:xfrm>
          <a:prstGeom prst="rect">
            <a:avLst/>
          </a:prstGeom>
        </p:spPr>
      </p:pic>
      <p:pic>
        <p:nvPicPr>
          <p:cNvPr id="15" name="Picture 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58190" y="1055423"/>
            <a:ext cx="7812506" cy="5147564"/>
          </a:xfrm>
          <a:prstGeom prst="rect">
            <a:avLst/>
          </a:prstGeom>
          <a:noFill/>
          <a:ln>
            <a:noFill/>
          </a:ln>
          <a:effectLst/>
        </p:spPr>
      </p:pic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557405" y="505398"/>
          <a:ext cx="11162911" cy="602288"/>
        </p:xfrm>
        <a:graphic>
          <a:graphicData uri="http://schemas.openxmlformats.org/drawingml/2006/table">
            <a:tbl>
              <a:tblPr firstRow="1" bandRow="1"/>
              <a:tblGrid>
                <a:gridCol w="1326469"/>
                <a:gridCol w="3615355"/>
                <a:gridCol w="1629773"/>
                <a:gridCol w="1889324"/>
                <a:gridCol w="2701990"/>
              </a:tblGrid>
              <a:tr h="602288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1d1f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9" name="TextBox 26"/>
          <p:cNvSpPr txBox="1"/>
          <p:nvPr/>
        </p:nvSpPr>
        <p:spPr>
          <a:xfrm>
            <a:off x="889260" y="626779"/>
            <a:ext cx="6941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개요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0" name="TextBox 26"/>
          <p:cNvSpPr txBox="1"/>
          <p:nvPr/>
        </p:nvSpPr>
        <p:spPr>
          <a:xfrm>
            <a:off x="2409410" y="626777"/>
            <a:ext cx="2652785" cy="333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29"/>
          <p:cNvSpPr txBox="1"/>
          <p:nvPr/>
        </p:nvSpPr>
        <p:spPr>
          <a:xfrm>
            <a:off x="4938983" y="642759"/>
            <a:ext cx="2775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일정 계획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29"/>
          <p:cNvSpPr txBox="1"/>
          <p:nvPr/>
        </p:nvSpPr>
        <p:spPr>
          <a:xfrm>
            <a:off x="6707937" y="641316"/>
            <a:ext cx="2775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완성도 평가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3" name="TextBox 29"/>
          <p:cNvSpPr txBox="1"/>
          <p:nvPr/>
        </p:nvSpPr>
        <p:spPr>
          <a:xfrm>
            <a:off x="8949488" y="631791"/>
            <a:ext cx="2775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프로젝트 결과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719560" y="6528669"/>
            <a:ext cx="34480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28</a:t>
            </a:r>
            <a:endParaRPr lang="en-US" altLang="ko-KR" sz="1100">
              <a:ln w="9525"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29945" y="6016605"/>
            <a:ext cx="32573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05</a:t>
            </a:r>
            <a:endParaRPr lang="ko-KR" altLang="en-US" sz="1100">
              <a:ln w="9525"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11860425" y="6315929"/>
            <a:ext cx="64770" cy="17502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77516" y="122803"/>
            <a:ext cx="166744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여행이 가져다 주는 즐거움</a:t>
            </a:r>
            <a:endParaRPr lang="ko-KR" altLang="en-US" sz="1100"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cxnSp>
        <p:nvCxnSpPr>
          <p:cNvPr id="14" name="직선 연결선 13"/>
          <p:cNvCxnSpPr>
            <a:stCxn id="13" idx="3"/>
          </p:cNvCxnSpPr>
          <p:nvPr/>
        </p:nvCxnSpPr>
        <p:spPr>
          <a:xfrm>
            <a:off x="1944960" y="253608"/>
            <a:ext cx="25423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57033" y="515217"/>
            <a:ext cx="11163294" cy="6013427"/>
          </a:xfrm>
          <a:prstGeom prst="rect">
            <a:avLst/>
          </a:prstGeom>
          <a:noFill/>
          <a:ln w="38100">
            <a:solidFill>
              <a:srgbClr val="038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64184" y="646021"/>
            <a:ext cx="2652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669664" y="62847"/>
            <a:ext cx="381522" cy="381522"/>
          </a:xfrm>
          <a:prstGeom prst="rect">
            <a:avLst/>
          </a:prstGeom>
        </p:spPr>
      </p:pic>
      <p:pic>
        <p:nvPicPr>
          <p:cNvPr id="1026" name="Picture 2" descr="Go Lang - 기초 문법 정리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841501" y="1389061"/>
            <a:ext cx="7649797" cy="4320000"/>
          </a:xfrm>
          <a:prstGeom prst="rect">
            <a:avLst/>
          </a:prstGeom>
          <a:noFill/>
        </p:spPr>
      </p:pic>
      <p:sp>
        <p:nvSpPr>
          <p:cNvPr id="1034" name="TextBox 26"/>
          <p:cNvSpPr txBox="1"/>
          <p:nvPr/>
        </p:nvSpPr>
        <p:spPr>
          <a:xfrm>
            <a:off x="764184" y="646021"/>
            <a:ext cx="2652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graphicFrame>
        <p:nvGraphicFramePr>
          <p:cNvPr id="1035" name="표 1034"/>
          <p:cNvGraphicFramePr>
            <a:graphicFrameLocks noGrp="1"/>
          </p:cNvGraphicFramePr>
          <p:nvPr/>
        </p:nvGraphicFramePr>
        <p:xfrm>
          <a:off x="557405" y="505398"/>
          <a:ext cx="11162911" cy="602288"/>
        </p:xfrm>
        <a:graphic>
          <a:graphicData uri="http://schemas.openxmlformats.org/drawingml/2006/table">
            <a:tbl>
              <a:tblPr firstRow="1" bandRow="1"/>
              <a:tblGrid>
                <a:gridCol w="1326469"/>
                <a:gridCol w="3615355"/>
                <a:gridCol w="1629773"/>
                <a:gridCol w="1889324"/>
                <a:gridCol w="2701990"/>
              </a:tblGrid>
              <a:tr h="602288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1d1f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036" name="TextBox 26"/>
          <p:cNvSpPr txBox="1"/>
          <p:nvPr/>
        </p:nvSpPr>
        <p:spPr>
          <a:xfrm>
            <a:off x="889260" y="626779"/>
            <a:ext cx="6941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개요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1037" name="TextBox 26"/>
          <p:cNvSpPr txBox="1"/>
          <p:nvPr/>
        </p:nvSpPr>
        <p:spPr>
          <a:xfrm>
            <a:off x="2409410" y="626777"/>
            <a:ext cx="2652785" cy="333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1038" name="TextBox 29"/>
          <p:cNvSpPr txBox="1"/>
          <p:nvPr/>
        </p:nvSpPr>
        <p:spPr>
          <a:xfrm>
            <a:off x="4938983" y="642759"/>
            <a:ext cx="2775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일정 계획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1039" name="TextBox 29"/>
          <p:cNvSpPr txBox="1"/>
          <p:nvPr/>
        </p:nvSpPr>
        <p:spPr>
          <a:xfrm>
            <a:off x="6707937" y="641316"/>
            <a:ext cx="2775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완성도 평가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1040" name="TextBox 29"/>
          <p:cNvSpPr txBox="1"/>
          <p:nvPr/>
        </p:nvSpPr>
        <p:spPr>
          <a:xfrm>
            <a:off x="8949488" y="631791"/>
            <a:ext cx="2775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프로젝트 결과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719560" y="6528669"/>
            <a:ext cx="34480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28</a:t>
            </a:r>
            <a:endParaRPr lang="en-US" altLang="ko-KR" sz="1100">
              <a:ln w="9525"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19559" y="6016605"/>
            <a:ext cx="34480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06</a:t>
            </a:r>
            <a:endParaRPr lang="en-US" altLang="ko-KR" sz="1100">
              <a:ln w="9525"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11860425" y="6315929"/>
            <a:ext cx="64770" cy="17502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77516" y="122803"/>
            <a:ext cx="166744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여행이 가져다 주는 즐거움</a:t>
            </a:r>
            <a:endParaRPr lang="ko-KR" altLang="en-US" sz="1100"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cxnSp>
        <p:nvCxnSpPr>
          <p:cNvPr id="14" name="직선 연결선 13"/>
          <p:cNvCxnSpPr>
            <a:stCxn id="13" idx="3"/>
          </p:cNvCxnSpPr>
          <p:nvPr/>
        </p:nvCxnSpPr>
        <p:spPr>
          <a:xfrm>
            <a:off x="1944960" y="253608"/>
            <a:ext cx="25423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57033" y="515217"/>
            <a:ext cx="11163294" cy="6013427"/>
          </a:xfrm>
          <a:prstGeom prst="rect">
            <a:avLst/>
          </a:prstGeom>
          <a:noFill/>
          <a:ln w="38100">
            <a:solidFill>
              <a:srgbClr val="038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64184" y="646021"/>
            <a:ext cx="2652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669664" y="62847"/>
            <a:ext cx="381522" cy="381522"/>
          </a:xfrm>
          <a:prstGeom prst="rect">
            <a:avLst/>
          </a:prstGeom>
        </p:spPr>
      </p:pic>
      <p:sp>
        <p:nvSpPr>
          <p:cNvPr id="1034" name="TextBox 26"/>
          <p:cNvSpPr txBox="1"/>
          <p:nvPr/>
        </p:nvSpPr>
        <p:spPr>
          <a:xfrm>
            <a:off x="764184" y="646021"/>
            <a:ext cx="2652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graphicFrame>
        <p:nvGraphicFramePr>
          <p:cNvPr id="1035" name="표 1034"/>
          <p:cNvGraphicFramePr>
            <a:graphicFrameLocks noGrp="1"/>
          </p:cNvGraphicFramePr>
          <p:nvPr/>
        </p:nvGraphicFramePr>
        <p:xfrm>
          <a:off x="557405" y="505398"/>
          <a:ext cx="11162911" cy="602288"/>
        </p:xfrm>
        <a:graphic>
          <a:graphicData uri="http://schemas.openxmlformats.org/drawingml/2006/table">
            <a:tbl>
              <a:tblPr firstRow="1" bandRow="1"/>
              <a:tblGrid>
                <a:gridCol w="1326469"/>
                <a:gridCol w="3615355"/>
                <a:gridCol w="1629773"/>
                <a:gridCol w="1889324"/>
                <a:gridCol w="2701990"/>
              </a:tblGrid>
              <a:tr h="602288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1d1f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036" name="TextBox 26"/>
          <p:cNvSpPr txBox="1"/>
          <p:nvPr/>
        </p:nvSpPr>
        <p:spPr>
          <a:xfrm>
            <a:off x="889260" y="626779"/>
            <a:ext cx="6941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개요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1037" name="TextBox 26"/>
          <p:cNvSpPr txBox="1"/>
          <p:nvPr/>
        </p:nvSpPr>
        <p:spPr>
          <a:xfrm>
            <a:off x="2409410" y="626777"/>
            <a:ext cx="2652785" cy="333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1038" name="TextBox 29"/>
          <p:cNvSpPr txBox="1"/>
          <p:nvPr/>
        </p:nvSpPr>
        <p:spPr>
          <a:xfrm>
            <a:off x="4938983" y="642759"/>
            <a:ext cx="2775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일정 계획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1039" name="TextBox 29"/>
          <p:cNvSpPr txBox="1"/>
          <p:nvPr/>
        </p:nvSpPr>
        <p:spPr>
          <a:xfrm>
            <a:off x="6707937" y="641316"/>
            <a:ext cx="2775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완성도 평가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1040" name="TextBox 29"/>
          <p:cNvSpPr txBox="1"/>
          <p:nvPr/>
        </p:nvSpPr>
        <p:spPr>
          <a:xfrm>
            <a:off x="8949488" y="631791"/>
            <a:ext cx="2775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프로젝트 결과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pic>
        <p:nvPicPr>
          <p:cNvPr id="3" name="그림 2" descr="텍스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11238" y="1548071"/>
            <a:ext cx="4544793" cy="3675157"/>
          </a:xfrm>
          <a:prstGeom prst="rect">
            <a:avLst/>
          </a:prstGeom>
          <a:ln w="25400">
            <a:solidFill>
              <a:srgbClr val="03829e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707937" y="1548071"/>
            <a:ext cx="4566380" cy="3675157"/>
          </a:xfrm>
          <a:prstGeom prst="rect">
            <a:avLst/>
          </a:prstGeom>
          <a:ln w="25400">
            <a:solidFill>
              <a:srgbClr val="03829e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003787" y="5542683"/>
            <a:ext cx="664624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/>
              <a:t>속도가 빠르고 </a:t>
            </a:r>
            <a:r>
              <a:rPr lang="en-US" altLang="ko-KR"/>
              <a:t>Tomcat </a:t>
            </a:r>
            <a:r>
              <a:rPr lang="ko-KR" altLang="en-US"/>
              <a:t>등 </a:t>
            </a:r>
            <a:r>
              <a:rPr lang="en-US" altLang="ko-KR"/>
              <a:t>WAS</a:t>
            </a:r>
            <a:r>
              <a:rPr lang="ko-KR" altLang="en-US"/>
              <a:t> 없이 구동이 가능함에 따라</a:t>
            </a:r>
            <a:endParaRPr lang="ko-KR" altLang="en-US"/>
          </a:p>
          <a:p>
            <a:pPr algn="ctr">
              <a:defRPr/>
            </a:pPr>
            <a:r>
              <a:rPr lang="ko-KR" altLang="en-US"/>
              <a:t>다른 환경에서도 서버 관리가 용이한 </a:t>
            </a:r>
            <a:r>
              <a:rPr lang="en-US" altLang="ko-KR"/>
              <a:t>Docker</a:t>
            </a:r>
            <a:r>
              <a:rPr lang="ko-KR" altLang="en-US"/>
              <a:t> 사용의 최적 조건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719560" y="6528669"/>
            <a:ext cx="34480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28</a:t>
            </a:r>
            <a:endParaRPr lang="en-US" altLang="ko-KR" sz="1100">
              <a:ln w="9525"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19561" y="6016605"/>
            <a:ext cx="34480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07</a:t>
            </a:r>
            <a:endParaRPr lang="en-US" altLang="ko-KR" sz="1100">
              <a:ln w="9525"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11860425" y="6315929"/>
            <a:ext cx="64770" cy="17502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77516" y="122803"/>
            <a:ext cx="166744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여행이 가져다 주는 즐거움</a:t>
            </a:r>
            <a:endParaRPr lang="ko-KR" altLang="en-US" sz="1100"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cxnSp>
        <p:nvCxnSpPr>
          <p:cNvPr id="14" name="직선 연결선 13"/>
          <p:cNvCxnSpPr>
            <a:stCxn id="13" idx="3"/>
          </p:cNvCxnSpPr>
          <p:nvPr/>
        </p:nvCxnSpPr>
        <p:spPr>
          <a:xfrm>
            <a:off x="1944960" y="253608"/>
            <a:ext cx="25423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57033" y="515217"/>
            <a:ext cx="11163294" cy="6013427"/>
          </a:xfrm>
          <a:prstGeom prst="rect">
            <a:avLst/>
          </a:prstGeom>
          <a:noFill/>
          <a:ln w="38100">
            <a:solidFill>
              <a:srgbClr val="038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64184" y="646021"/>
            <a:ext cx="2652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669664" y="62847"/>
            <a:ext cx="381522" cy="381522"/>
          </a:xfrm>
          <a:prstGeom prst="rect">
            <a:avLst/>
          </a:prstGeom>
        </p:spPr>
      </p:pic>
      <p:sp>
        <p:nvSpPr>
          <p:cNvPr id="1034" name="TextBox 26"/>
          <p:cNvSpPr txBox="1"/>
          <p:nvPr/>
        </p:nvSpPr>
        <p:spPr>
          <a:xfrm>
            <a:off x="764184" y="646021"/>
            <a:ext cx="2652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graphicFrame>
        <p:nvGraphicFramePr>
          <p:cNvPr id="1035" name="표 1034"/>
          <p:cNvGraphicFramePr>
            <a:graphicFrameLocks noGrp="1"/>
          </p:cNvGraphicFramePr>
          <p:nvPr/>
        </p:nvGraphicFramePr>
        <p:xfrm>
          <a:off x="557405" y="505398"/>
          <a:ext cx="11162911" cy="602288"/>
        </p:xfrm>
        <a:graphic>
          <a:graphicData uri="http://schemas.openxmlformats.org/drawingml/2006/table">
            <a:tbl>
              <a:tblPr firstRow="1" bandRow="1"/>
              <a:tblGrid>
                <a:gridCol w="1326469"/>
                <a:gridCol w="3615355"/>
                <a:gridCol w="1629773"/>
                <a:gridCol w="1889324"/>
                <a:gridCol w="2701990"/>
              </a:tblGrid>
              <a:tr h="602288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1d1f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036" name="TextBox 26"/>
          <p:cNvSpPr txBox="1"/>
          <p:nvPr/>
        </p:nvSpPr>
        <p:spPr>
          <a:xfrm>
            <a:off x="889260" y="626779"/>
            <a:ext cx="6941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개요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1037" name="TextBox 26"/>
          <p:cNvSpPr txBox="1"/>
          <p:nvPr/>
        </p:nvSpPr>
        <p:spPr>
          <a:xfrm>
            <a:off x="2409410" y="626777"/>
            <a:ext cx="2652785" cy="333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1038" name="TextBox 29"/>
          <p:cNvSpPr txBox="1"/>
          <p:nvPr/>
        </p:nvSpPr>
        <p:spPr>
          <a:xfrm>
            <a:off x="4938983" y="642759"/>
            <a:ext cx="2775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일정 계획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1039" name="TextBox 29"/>
          <p:cNvSpPr txBox="1"/>
          <p:nvPr/>
        </p:nvSpPr>
        <p:spPr>
          <a:xfrm>
            <a:off x="6707937" y="641316"/>
            <a:ext cx="2775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완성도 평가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1040" name="TextBox 29"/>
          <p:cNvSpPr txBox="1"/>
          <p:nvPr/>
        </p:nvSpPr>
        <p:spPr>
          <a:xfrm>
            <a:off x="8949488" y="631791"/>
            <a:ext cx="2775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프로젝트 결과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pic>
        <p:nvPicPr>
          <p:cNvPr id="6" name="그림 5" descr="텍스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49454" y="1562430"/>
            <a:ext cx="8487960" cy="3679040"/>
          </a:xfrm>
          <a:prstGeom prst="rect">
            <a:avLst/>
          </a:prstGeom>
          <a:ln w="25400">
            <a:solidFill>
              <a:srgbClr val="03829e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2763273" y="5501079"/>
            <a:ext cx="71272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/>
              <a:t>서버에 미들웨어를 적용함으로써</a:t>
            </a:r>
            <a:endParaRPr lang="ko-KR" altLang="en-US"/>
          </a:p>
          <a:p>
            <a:pPr algn="ctr">
              <a:defRPr/>
            </a:pPr>
            <a:r>
              <a:rPr lang="ko-KR" altLang="en-US"/>
              <a:t>접속 기기 </a:t>
            </a:r>
            <a:r>
              <a:rPr lang="en-US" altLang="ko-KR"/>
              <a:t>/ </a:t>
            </a:r>
            <a:r>
              <a:rPr lang="ko-KR" altLang="en-US"/>
              <a:t>버전 </a:t>
            </a:r>
            <a:r>
              <a:rPr lang="en-US" altLang="ko-KR"/>
              <a:t>/ </a:t>
            </a:r>
            <a:r>
              <a:rPr lang="ko-KR" altLang="en-US"/>
              <a:t>웹 서버 동작 함수 </a:t>
            </a:r>
            <a:r>
              <a:rPr lang="en-US" altLang="ko-KR"/>
              <a:t>/ </a:t>
            </a:r>
            <a:r>
              <a:rPr lang="ko-KR" altLang="en-US"/>
              <a:t>반환 상태 등을 알 수 있다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719560" y="6528669"/>
            <a:ext cx="34480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28</a:t>
            </a:r>
            <a:endParaRPr lang="en-US" altLang="ko-KR" sz="1100">
              <a:ln w="9525"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48136" y="6016605"/>
            <a:ext cx="26860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8</a:t>
            </a:r>
            <a:endParaRPr lang="en-US" altLang="ko-KR" sz="1100">
              <a:ln w="9525"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11860425" y="6315929"/>
            <a:ext cx="64770" cy="17502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77516" y="122803"/>
            <a:ext cx="166744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여행이 가져다 주는 즐거움</a:t>
            </a:r>
            <a:endParaRPr lang="ko-KR" altLang="en-US" sz="1100"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cxnSp>
        <p:nvCxnSpPr>
          <p:cNvPr id="14" name="직선 연결선 13"/>
          <p:cNvCxnSpPr>
            <a:stCxn id="13" idx="3"/>
          </p:cNvCxnSpPr>
          <p:nvPr/>
        </p:nvCxnSpPr>
        <p:spPr>
          <a:xfrm>
            <a:off x="1944960" y="253608"/>
            <a:ext cx="25423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57033" y="515217"/>
            <a:ext cx="11163294" cy="6013427"/>
          </a:xfrm>
          <a:prstGeom prst="rect">
            <a:avLst/>
          </a:prstGeom>
          <a:noFill/>
          <a:ln w="38100">
            <a:solidFill>
              <a:srgbClr val="038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64184" y="646021"/>
            <a:ext cx="2652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669664" y="62847"/>
            <a:ext cx="381522" cy="38152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t="17890" r="1030" b="55440"/>
          <a:stretch>
            <a:fillRect/>
          </a:stretch>
        </p:blipFill>
        <p:spPr>
          <a:xfrm>
            <a:off x="3314273" y="2191508"/>
            <a:ext cx="5563453" cy="3332561"/>
          </a:xfrm>
          <a:prstGeom prst="rect">
            <a:avLst/>
          </a:prstGeom>
          <a:ln w="25400">
            <a:solidFill>
              <a:srgbClr val="03829e"/>
            </a:solidFill>
          </a:ln>
        </p:spPr>
      </p:pic>
      <p:sp>
        <p:nvSpPr>
          <p:cNvPr id="28" name="TextBox 26"/>
          <p:cNvSpPr txBox="1"/>
          <p:nvPr/>
        </p:nvSpPr>
        <p:spPr>
          <a:xfrm>
            <a:off x="764184" y="646021"/>
            <a:ext cx="2652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557405" y="505398"/>
          <a:ext cx="11162911" cy="602288"/>
        </p:xfrm>
        <a:graphic>
          <a:graphicData uri="http://schemas.openxmlformats.org/drawingml/2006/table">
            <a:tbl>
              <a:tblPr firstRow="1" bandRow="1"/>
              <a:tblGrid>
                <a:gridCol w="1326469"/>
                <a:gridCol w="3615355"/>
                <a:gridCol w="1629773"/>
                <a:gridCol w="1889324"/>
                <a:gridCol w="2701990"/>
              </a:tblGrid>
              <a:tr h="602288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1d1f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0" name="TextBox 26"/>
          <p:cNvSpPr txBox="1"/>
          <p:nvPr/>
        </p:nvSpPr>
        <p:spPr>
          <a:xfrm>
            <a:off x="889260" y="626779"/>
            <a:ext cx="6941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개요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26"/>
          <p:cNvSpPr txBox="1"/>
          <p:nvPr/>
        </p:nvSpPr>
        <p:spPr>
          <a:xfrm>
            <a:off x="2409410" y="626777"/>
            <a:ext cx="2652785" cy="333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29"/>
          <p:cNvSpPr txBox="1"/>
          <p:nvPr/>
        </p:nvSpPr>
        <p:spPr>
          <a:xfrm>
            <a:off x="4938983" y="642759"/>
            <a:ext cx="2775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일정 계획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3" name="TextBox 29"/>
          <p:cNvSpPr txBox="1"/>
          <p:nvPr/>
        </p:nvSpPr>
        <p:spPr>
          <a:xfrm>
            <a:off x="6707937" y="641316"/>
            <a:ext cx="2775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완성도 평가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4" name="TextBox 29"/>
          <p:cNvSpPr txBox="1"/>
          <p:nvPr/>
        </p:nvSpPr>
        <p:spPr>
          <a:xfrm>
            <a:off x="8949488" y="631791"/>
            <a:ext cx="2775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프로젝트 결과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719560" y="6528669"/>
            <a:ext cx="34480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28</a:t>
            </a:r>
            <a:endParaRPr lang="en-US" altLang="ko-KR" sz="1100">
              <a:ln w="9525"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48135" y="6016605"/>
            <a:ext cx="26860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9</a:t>
            </a:r>
            <a:endParaRPr lang="en-US" altLang="ko-KR" sz="1100">
              <a:ln w="9525"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11860425" y="6315929"/>
            <a:ext cx="64770" cy="17502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77516" y="122803"/>
            <a:ext cx="166744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>
                <a:ln w="9525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/>
                <a:ea typeface="KoPub돋움체 Medium"/>
              </a:rPr>
              <a:t>여행이 가져다 주는 즐거움</a:t>
            </a:r>
            <a:endParaRPr lang="ko-KR" altLang="en-US" sz="1100">
              <a:solidFill>
                <a:schemeClr val="tx1">
                  <a:lumMod val="85000"/>
                  <a:lumOff val="15000"/>
                </a:schemeClr>
              </a:solidFill>
              <a:latin typeface="KoPub돋움체 Medium"/>
              <a:ea typeface="KoPub돋움체 Medium"/>
            </a:endParaRPr>
          </a:p>
        </p:txBody>
      </p:sp>
      <p:cxnSp>
        <p:nvCxnSpPr>
          <p:cNvPr id="14" name="직선 연결선 13"/>
          <p:cNvCxnSpPr>
            <a:stCxn id="13" idx="3"/>
          </p:cNvCxnSpPr>
          <p:nvPr/>
        </p:nvCxnSpPr>
        <p:spPr>
          <a:xfrm>
            <a:off x="1944960" y="253608"/>
            <a:ext cx="25423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57033" y="515217"/>
            <a:ext cx="11163294" cy="6013427"/>
          </a:xfrm>
          <a:prstGeom prst="rect">
            <a:avLst/>
          </a:prstGeom>
          <a:noFill/>
          <a:ln w="38100">
            <a:solidFill>
              <a:srgbClr val="038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64184" y="646021"/>
            <a:ext cx="2652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669664" y="62847"/>
            <a:ext cx="381522" cy="381522"/>
          </a:xfrm>
          <a:prstGeom prst="rect">
            <a:avLst/>
          </a:prstGeom>
        </p:spPr>
      </p:pic>
      <p:pic>
        <p:nvPicPr>
          <p:cNvPr id="17" name="Picture 2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4184" y="1758817"/>
            <a:ext cx="4898679" cy="412863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8" name="Picture 2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870014" y="984575"/>
            <a:ext cx="5557802" cy="25831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9" name="Picture 3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662864" y="3635091"/>
            <a:ext cx="6022394" cy="264312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8" name="TextBox 26"/>
          <p:cNvSpPr txBox="1"/>
          <p:nvPr/>
        </p:nvSpPr>
        <p:spPr>
          <a:xfrm>
            <a:off x="764184" y="646021"/>
            <a:ext cx="2652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557405" y="505398"/>
          <a:ext cx="11162911" cy="602288"/>
        </p:xfrm>
        <a:graphic>
          <a:graphicData uri="http://schemas.openxmlformats.org/drawingml/2006/table">
            <a:tbl>
              <a:tblPr firstRow="1" bandRow="1"/>
              <a:tblGrid>
                <a:gridCol w="1326469"/>
                <a:gridCol w="3615355"/>
                <a:gridCol w="1629773"/>
                <a:gridCol w="1889324"/>
                <a:gridCol w="2701990"/>
              </a:tblGrid>
              <a:tr h="602288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1d1f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3829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0" name="TextBox 26"/>
          <p:cNvSpPr txBox="1"/>
          <p:nvPr/>
        </p:nvSpPr>
        <p:spPr>
          <a:xfrm>
            <a:off x="889260" y="626779"/>
            <a:ext cx="6941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개요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26"/>
          <p:cNvSpPr txBox="1"/>
          <p:nvPr/>
        </p:nvSpPr>
        <p:spPr>
          <a:xfrm>
            <a:off x="2409410" y="626777"/>
            <a:ext cx="2652785" cy="333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주요 기능 및 시스템 설명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29"/>
          <p:cNvSpPr txBox="1"/>
          <p:nvPr/>
        </p:nvSpPr>
        <p:spPr>
          <a:xfrm>
            <a:off x="4938983" y="642759"/>
            <a:ext cx="2775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일정 계획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3" name="TextBox 29"/>
          <p:cNvSpPr txBox="1"/>
          <p:nvPr/>
        </p:nvSpPr>
        <p:spPr>
          <a:xfrm>
            <a:off x="6707937" y="641316"/>
            <a:ext cx="2775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완성도 평가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4" name="TextBox 29"/>
          <p:cNvSpPr txBox="1"/>
          <p:nvPr/>
        </p:nvSpPr>
        <p:spPr>
          <a:xfrm>
            <a:off x="8949488" y="631791"/>
            <a:ext cx="2775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프로젝트 결과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974</ep:Words>
  <ep:PresentationFormat>와이드스크린</ep:PresentationFormat>
  <ep:Paragraphs>286</ep:Paragraphs>
  <ep:Slides>28</ep:Slides>
  <ep:Notes>20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ep:HeadingPairs>
  <ep:TitlesOfParts>
    <vt:vector size="29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2017-03-19T08:20:46.000</dcterms:created>
  <dc:creator>림</dc:creator>
  <cp:lastModifiedBy>jdl</cp:lastModifiedBy>
  <dcterms:modified xsi:type="dcterms:W3CDTF">2020-11-25T18:46:21.090</dcterms:modified>
  <cp:revision>85</cp:revision>
  <dc:title>PowerPoint 프레젠테이션</dc:title>
  <cp:version/>
</cp:coreProperties>
</file>